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83" r:id="rId3"/>
    <p:sldId id="284" r:id="rId4"/>
    <p:sldId id="282"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624736-A44B-4DAC-A330-C7BAE6BDD9B4}" type="datetimeFigureOut">
              <a:rPr lang="en-GB" smtClean="0"/>
              <a:t>21/08/2017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7F26D2-F14B-4338-8454-C74666FCBBB7}" type="slidenum">
              <a:rPr lang="en-GB" smtClean="0"/>
              <a:t>‹#›</a:t>
            </a:fld>
            <a:endParaRPr lang="en-GB"/>
          </a:p>
        </p:txBody>
      </p:sp>
    </p:spTree>
    <p:extLst>
      <p:ext uri="{BB962C8B-B14F-4D97-AF65-F5344CB8AC3E}">
        <p14:creationId xmlns:p14="http://schemas.microsoft.com/office/powerpoint/2010/main" val="2987605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48A1B8D-1328-46D2-B268-5E9121C90B0F}" type="slidenum">
              <a:rPr lang="en-US" altLang="en-US" smtClean="0"/>
              <a:pPr eaLnBrk="1" hangingPunct="1">
                <a:spcBef>
                  <a:spcPct val="0"/>
                </a:spcBef>
              </a:pPr>
              <a:t>2</a:t>
            </a:fld>
            <a:endParaRPr lang="en-US" altLang="en-US" smtClean="0"/>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4CB0092-BFEB-4E3F-94B5-C7BF01EB8FD8}" type="slidenum">
              <a:rPr lang="en-US" altLang="en-US" smtClean="0"/>
              <a:pPr eaLnBrk="1" hangingPunct="1">
                <a:spcBef>
                  <a:spcPct val="0"/>
                </a:spcBef>
              </a:pPr>
              <a:t>3</a:t>
            </a:fld>
            <a:endParaRPr lang="en-US" altLang="en-US" smtClean="0"/>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A14086-48AF-4FC2-85AD-A3307B2A5CAD}" type="slidenum">
              <a:rPr lang="en-US" altLang="en-US"/>
              <a:pPr/>
              <a:t>28</a:t>
            </a:fld>
            <a:endParaRPr lang="en-US" alt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6943990-3CAE-45D5-9AB2-E29BDF820201}" type="datetimeFigureOut">
              <a:rPr lang="en-GB" smtClean="0"/>
              <a:t>21/08/2017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1FA96C-420C-4D8F-BD18-12AFC60BA81F}" type="slidenum">
              <a:rPr lang="en-GB" smtClean="0"/>
              <a:t>‹#›</a:t>
            </a:fld>
            <a:endParaRPr lang="en-GB"/>
          </a:p>
        </p:txBody>
      </p:sp>
    </p:spTree>
    <p:extLst>
      <p:ext uri="{BB962C8B-B14F-4D97-AF65-F5344CB8AC3E}">
        <p14:creationId xmlns:p14="http://schemas.microsoft.com/office/powerpoint/2010/main" val="3829546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943990-3CAE-45D5-9AB2-E29BDF820201}" type="datetimeFigureOut">
              <a:rPr lang="en-GB" smtClean="0"/>
              <a:t>21/08/2017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1FA96C-420C-4D8F-BD18-12AFC60BA81F}" type="slidenum">
              <a:rPr lang="en-GB" smtClean="0"/>
              <a:t>‹#›</a:t>
            </a:fld>
            <a:endParaRPr lang="en-GB"/>
          </a:p>
        </p:txBody>
      </p:sp>
    </p:spTree>
    <p:extLst>
      <p:ext uri="{BB962C8B-B14F-4D97-AF65-F5344CB8AC3E}">
        <p14:creationId xmlns:p14="http://schemas.microsoft.com/office/powerpoint/2010/main" val="3164930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943990-3CAE-45D5-9AB2-E29BDF820201}" type="datetimeFigureOut">
              <a:rPr lang="en-GB" smtClean="0"/>
              <a:t>21/08/2017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1FA96C-420C-4D8F-BD18-12AFC60BA81F}" type="slidenum">
              <a:rPr lang="en-GB" smtClean="0"/>
              <a:t>‹#›</a:t>
            </a:fld>
            <a:endParaRPr lang="en-GB"/>
          </a:p>
        </p:txBody>
      </p:sp>
    </p:spTree>
    <p:extLst>
      <p:ext uri="{BB962C8B-B14F-4D97-AF65-F5344CB8AC3E}">
        <p14:creationId xmlns:p14="http://schemas.microsoft.com/office/powerpoint/2010/main" val="3114295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943990-3CAE-45D5-9AB2-E29BDF820201}" type="datetimeFigureOut">
              <a:rPr lang="en-GB" smtClean="0"/>
              <a:t>21/08/2017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1FA96C-420C-4D8F-BD18-12AFC60BA81F}" type="slidenum">
              <a:rPr lang="en-GB" smtClean="0"/>
              <a:t>‹#›</a:t>
            </a:fld>
            <a:endParaRPr lang="en-GB"/>
          </a:p>
        </p:txBody>
      </p:sp>
    </p:spTree>
    <p:extLst>
      <p:ext uri="{BB962C8B-B14F-4D97-AF65-F5344CB8AC3E}">
        <p14:creationId xmlns:p14="http://schemas.microsoft.com/office/powerpoint/2010/main" val="1937068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943990-3CAE-45D5-9AB2-E29BDF820201}" type="datetimeFigureOut">
              <a:rPr lang="en-GB" smtClean="0"/>
              <a:t>21/08/2017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1FA96C-420C-4D8F-BD18-12AFC60BA81F}" type="slidenum">
              <a:rPr lang="en-GB" smtClean="0"/>
              <a:t>‹#›</a:t>
            </a:fld>
            <a:endParaRPr lang="en-GB"/>
          </a:p>
        </p:txBody>
      </p:sp>
    </p:spTree>
    <p:extLst>
      <p:ext uri="{BB962C8B-B14F-4D97-AF65-F5344CB8AC3E}">
        <p14:creationId xmlns:p14="http://schemas.microsoft.com/office/powerpoint/2010/main" val="1037043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6943990-3CAE-45D5-9AB2-E29BDF820201}" type="datetimeFigureOut">
              <a:rPr lang="en-GB" smtClean="0"/>
              <a:t>21/08/2017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1FA96C-420C-4D8F-BD18-12AFC60BA81F}" type="slidenum">
              <a:rPr lang="en-GB" smtClean="0"/>
              <a:t>‹#›</a:t>
            </a:fld>
            <a:endParaRPr lang="en-GB"/>
          </a:p>
        </p:txBody>
      </p:sp>
    </p:spTree>
    <p:extLst>
      <p:ext uri="{BB962C8B-B14F-4D97-AF65-F5344CB8AC3E}">
        <p14:creationId xmlns:p14="http://schemas.microsoft.com/office/powerpoint/2010/main" val="92158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6943990-3CAE-45D5-9AB2-E29BDF820201}" type="datetimeFigureOut">
              <a:rPr lang="en-GB" smtClean="0"/>
              <a:t>21/08/2017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21FA96C-420C-4D8F-BD18-12AFC60BA81F}" type="slidenum">
              <a:rPr lang="en-GB" smtClean="0"/>
              <a:t>‹#›</a:t>
            </a:fld>
            <a:endParaRPr lang="en-GB"/>
          </a:p>
        </p:txBody>
      </p:sp>
    </p:spTree>
    <p:extLst>
      <p:ext uri="{BB962C8B-B14F-4D97-AF65-F5344CB8AC3E}">
        <p14:creationId xmlns:p14="http://schemas.microsoft.com/office/powerpoint/2010/main" val="3747848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6943990-3CAE-45D5-9AB2-E29BDF820201}" type="datetimeFigureOut">
              <a:rPr lang="en-GB" smtClean="0"/>
              <a:t>21/08/2017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21FA96C-420C-4D8F-BD18-12AFC60BA81F}" type="slidenum">
              <a:rPr lang="en-GB" smtClean="0"/>
              <a:t>‹#›</a:t>
            </a:fld>
            <a:endParaRPr lang="en-GB"/>
          </a:p>
        </p:txBody>
      </p:sp>
    </p:spTree>
    <p:extLst>
      <p:ext uri="{BB962C8B-B14F-4D97-AF65-F5344CB8AC3E}">
        <p14:creationId xmlns:p14="http://schemas.microsoft.com/office/powerpoint/2010/main" val="3913810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943990-3CAE-45D5-9AB2-E29BDF820201}" type="datetimeFigureOut">
              <a:rPr lang="en-GB" smtClean="0"/>
              <a:t>21/08/2017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21FA96C-420C-4D8F-BD18-12AFC60BA81F}" type="slidenum">
              <a:rPr lang="en-GB" smtClean="0"/>
              <a:t>‹#›</a:t>
            </a:fld>
            <a:endParaRPr lang="en-GB"/>
          </a:p>
        </p:txBody>
      </p:sp>
    </p:spTree>
    <p:extLst>
      <p:ext uri="{BB962C8B-B14F-4D97-AF65-F5344CB8AC3E}">
        <p14:creationId xmlns:p14="http://schemas.microsoft.com/office/powerpoint/2010/main" val="3815432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943990-3CAE-45D5-9AB2-E29BDF820201}" type="datetimeFigureOut">
              <a:rPr lang="en-GB" smtClean="0"/>
              <a:t>21/08/2017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1FA96C-420C-4D8F-BD18-12AFC60BA81F}" type="slidenum">
              <a:rPr lang="en-GB" smtClean="0"/>
              <a:t>‹#›</a:t>
            </a:fld>
            <a:endParaRPr lang="en-GB"/>
          </a:p>
        </p:txBody>
      </p:sp>
    </p:spTree>
    <p:extLst>
      <p:ext uri="{BB962C8B-B14F-4D97-AF65-F5344CB8AC3E}">
        <p14:creationId xmlns:p14="http://schemas.microsoft.com/office/powerpoint/2010/main" val="3932256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943990-3CAE-45D5-9AB2-E29BDF820201}" type="datetimeFigureOut">
              <a:rPr lang="en-GB" smtClean="0"/>
              <a:t>21/08/2017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1FA96C-420C-4D8F-BD18-12AFC60BA81F}" type="slidenum">
              <a:rPr lang="en-GB" smtClean="0"/>
              <a:t>‹#›</a:t>
            </a:fld>
            <a:endParaRPr lang="en-GB"/>
          </a:p>
        </p:txBody>
      </p:sp>
    </p:spTree>
    <p:extLst>
      <p:ext uri="{BB962C8B-B14F-4D97-AF65-F5344CB8AC3E}">
        <p14:creationId xmlns:p14="http://schemas.microsoft.com/office/powerpoint/2010/main" val="195650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943990-3CAE-45D5-9AB2-E29BDF820201}" type="datetimeFigureOut">
              <a:rPr lang="en-GB" smtClean="0"/>
              <a:t>21/08/2017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1FA96C-420C-4D8F-BD18-12AFC60BA81F}" type="slidenum">
              <a:rPr lang="en-GB" smtClean="0"/>
              <a:t>‹#›</a:t>
            </a:fld>
            <a:endParaRPr lang="en-GB"/>
          </a:p>
        </p:txBody>
      </p:sp>
    </p:spTree>
    <p:extLst>
      <p:ext uri="{BB962C8B-B14F-4D97-AF65-F5344CB8AC3E}">
        <p14:creationId xmlns:p14="http://schemas.microsoft.com/office/powerpoint/2010/main" val="1537584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goldenageproject.org.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en.wikipedia.org/wiki/User:Doug_Weller/Bedson#cite_note-ThomasmaWeisstub2004-89" TargetMode="External"/><Relationship Id="rId3" Type="http://schemas.openxmlformats.org/officeDocument/2006/relationships/hyperlink" Target="https://en.wikipedia.org/wiki/Debate_between_sheep_and_grain" TargetMode="External"/><Relationship Id="rId7" Type="http://schemas.openxmlformats.org/officeDocument/2006/relationships/hyperlink" Target="https://en.wikipedia.org/wiki/Edin_(Sumerian_term)" TargetMode="External"/><Relationship Id="rId2" Type="http://schemas.openxmlformats.org/officeDocument/2006/relationships/hyperlink" Target="https://en.wikipedia.org/wiki/Creation_myth" TargetMode="External"/><Relationship Id="rId1" Type="http://schemas.openxmlformats.org/officeDocument/2006/relationships/slideLayout" Target="../slideLayouts/slideLayout6.xml"/><Relationship Id="rId6" Type="http://schemas.openxmlformats.org/officeDocument/2006/relationships/hyperlink" Target="https://en.wikipedia.org/wiki/User:Doug_Weller/Bedson#cite_note-Chieraottoman1924-88" TargetMode="External"/><Relationship Id="rId5" Type="http://schemas.openxmlformats.org/officeDocument/2006/relationships/hyperlink" Target="https://en.wikipedia.org/wiki/Garden_of_Eden" TargetMode="External"/><Relationship Id="rId4" Type="http://schemas.openxmlformats.org/officeDocument/2006/relationships/hyperlink" Target="https://en.wikipedia.org/wiki/Edward_Chiera"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User:Doug_Weller/Bedson#cite_note-ETCSL-60" TargetMode="External"/><Relationship Id="rId7" Type="http://schemas.openxmlformats.org/officeDocument/2006/relationships/hyperlink" Target="https://en.wikipedia.org/wiki/User:Doug_Weller/Bedson#cite_note-Barton1918-82" TargetMode="External"/><Relationship Id="rId2" Type="http://schemas.openxmlformats.org/officeDocument/2006/relationships/hyperlink" Target="https://en.wikipedia.org/wiki/Kesh_temple_hymn" TargetMode="External"/><Relationship Id="rId1" Type="http://schemas.openxmlformats.org/officeDocument/2006/relationships/slideLayout" Target="../slideLayouts/slideLayout6.xml"/><Relationship Id="rId6" Type="http://schemas.openxmlformats.org/officeDocument/2006/relationships/hyperlink" Target="https://en.wikipedia.org/wiki/Hursag" TargetMode="External"/><Relationship Id="rId5" Type="http://schemas.openxmlformats.org/officeDocument/2006/relationships/hyperlink" Target="https://en.wikipedia.org/wiki/Miscellaneous_Babylonian_Inscriptions" TargetMode="External"/><Relationship Id="rId4" Type="http://schemas.openxmlformats.org/officeDocument/2006/relationships/hyperlink" Target="https://en.wikipedia.org/wiki/George_Aaron_Barton"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Sumerian_religion" TargetMode="External"/><Relationship Id="rId2" Type="http://schemas.openxmlformats.org/officeDocument/2006/relationships/hyperlink" Target="https://en.wikipedia.org/wiki/Hymn_to_Enlil" TargetMode="External"/><Relationship Id="rId1" Type="http://schemas.openxmlformats.org/officeDocument/2006/relationships/slideLayout" Target="../slideLayouts/slideLayout6.xml"/><Relationship Id="rId6" Type="http://schemas.openxmlformats.org/officeDocument/2006/relationships/hyperlink" Target="https://en.wikipedia.org/wiki/User:Doug_Weller/Bedson#cite_note-Hess1999-91" TargetMode="External"/><Relationship Id="rId5" Type="http://schemas.openxmlformats.org/officeDocument/2006/relationships/hyperlink" Target="https://en.wikipedia.org/wiki/Lapis_lazuli" TargetMode="External"/><Relationship Id="rId4" Type="http://schemas.openxmlformats.org/officeDocument/2006/relationships/hyperlink" Target="https://en.wikipedia.org/wiki/Dur-an-ki"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en.wikipedia.org/wiki/Carnelian" TargetMode="External"/><Relationship Id="rId13" Type="http://schemas.openxmlformats.org/officeDocument/2006/relationships/hyperlink" Target="https://en.wikipedia.org/wiki/User:Doug_Weller/Bedson#cite_note-Sharpes2005-90" TargetMode="External"/><Relationship Id="rId3" Type="http://schemas.openxmlformats.org/officeDocument/2006/relationships/hyperlink" Target="https://en.wikipedia.org/wiki/Gilgamesh" TargetMode="External"/><Relationship Id="rId7" Type="http://schemas.openxmlformats.org/officeDocument/2006/relationships/hyperlink" Target="http://tools.wmflabs.org/bibleversefinder/?book=Genesis&amp;verse=2:12&amp;src=HE" TargetMode="External"/><Relationship Id="rId12" Type="http://schemas.openxmlformats.org/officeDocument/2006/relationships/hyperlink" Target="https://en.wikipedia.org/wiki/Pearl" TargetMode="External"/><Relationship Id="rId2" Type="http://schemas.openxmlformats.org/officeDocument/2006/relationships/hyperlink" Target="https://en.wikipedia.org/wiki/Epic_of_Gilgamesh" TargetMode="External"/><Relationship Id="rId1" Type="http://schemas.openxmlformats.org/officeDocument/2006/relationships/slideLayout" Target="../slideLayouts/slideLayout6.xml"/><Relationship Id="rId6" Type="http://schemas.openxmlformats.org/officeDocument/2006/relationships/hyperlink" Target="https://en.wikipedia.org/wiki/Ziusudra" TargetMode="External"/><Relationship Id="rId11" Type="http://schemas.openxmlformats.org/officeDocument/2006/relationships/hyperlink" Target="https://en.wikipedia.org/wiki/Agate" TargetMode="External"/><Relationship Id="rId5" Type="http://schemas.openxmlformats.org/officeDocument/2006/relationships/hyperlink" Target="https://en.wikipedia.org/wiki/Utnapishtim" TargetMode="External"/><Relationship Id="rId10" Type="http://schemas.openxmlformats.org/officeDocument/2006/relationships/hyperlink" Target="https://en.wikipedia.org/wiki/Lapis_lazuli" TargetMode="External"/><Relationship Id="rId4" Type="http://schemas.openxmlformats.org/officeDocument/2006/relationships/hyperlink" Target="https://en.wikipedia.org/wiki/Tree_of_life" TargetMode="External"/><Relationship Id="rId9" Type="http://schemas.openxmlformats.org/officeDocument/2006/relationships/hyperlink" Target="https://en.wikipedia.org/wiki/Vin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Enlil" TargetMode="External"/><Relationship Id="rId2" Type="http://schemas.openxmlformats.org/officeDocument/2006/relationships/hyperlink" Target="https://en.wikipedia.org/wiki/Song_of_the_hoe" TargetMode="External"/><Relationship Id="rId1" Type="http://schemas.openxmlformats.org/officeDocument/2006/relationships/slideLayout" Target="../slideLayouts/slideLayout6.xml"/><Relationship Id="rId6" Type="http://schemas.openxmlformats.org/officeDocument/2006/relationships/image" Target="../media/image3.jpeg"/><Relationship Id="rId5" Type="http://schemas.openxmlformats.org/officeDocument/2006/relationships/hyperlink" Target="https://en.wikipedia.org/wiki/User:Doug_Weller/Bedson#cite_note-ETCSL-60" TargetMode="External"/><Relationship Id="rId4" Type="http://schemas.openxmlformats.org/officeDocument/2006/relationships/hyperlink" Target="https://en.wikipedia.org/wiki/Annanuki"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User:Doug_Weller/Bedson#cite_note-ETCSL-60" TargetMode="External"/><Relationship Id="rId7" Type="http://schemas.openxmlformats.org/officeDocument/2006/relationships/hyperlink" Target="https://en.wikipedia.org/wiki/User:Doug_Weller/Bedson#cite_note-Barton1918-82" TargetMode="External"/><Relationship Id="rId2" Type="http://schemas.openxmlformats.org/officeDocument/2006/relationships/hyperlink" Target="https://en.wikipedia.org/wiki/Kesh_temple_hymn" TargetMode="External"/><Relationship Id="rId1" Type="http://schemas.openxmlformats.org/officeDocument/2006/relationships/slideLayout" Target="../slideLayouts/slideLayout6.xml"/><Relationship Id="rId6" Type="http://schemas.openxmlformats.org/officeDocument/2006/relationships/hyperlink" Target="https://en.wikipedia.org/wiki/Hursag" TargetMode="External"/><Relationship Id="rId5" Type="http://schemas.openxmlformats.org/officeDocument/2006/relationships/hyperlink" Target="https://en.wikipedia.org/wiki/Miscellaneous_Babylonian_Inscriptions" TargetMode="External"/><Relationship Id="rId4" Type="http://schemas.openxmlformats.org/officeDocument/2006/relationships/hyperlink" Target="https://en.wikipedia.org/wiki/George_Aaron_Barto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cid:image001.jpg@01D18B71.637E1E30" TargetMode="External"/><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hyperlink" Target="https://en.wikipedia.org/wiki/Dictatorship" TargetMode="External"/><Relationship Id="rId3" Type="http://schemas.openxmlformats.org/officeDocument/2006/relationships/hyperlink" Target="https://en.wikipedia.org/wiki/Igigi" TargetMode="External"/><Relationship Id="rId7" Type="http://schemas.openxmlformats.org/officeDocument/2006/relationships/hyperlink" Target="https://en.wikipedia.org/wiki/User:Doug_Weller/Bedson#cite_note-Millard-87" TargetMode="External"/><Relationship Id="rId2" Type="http://schemas.openxmlformats.org/officeDocument/2006/relationships/hyperlink" Target="https://en.wikipedia.org/wiki/Atrahasis" TargetMode="External"/><Relationship Id="rId1" Type="http://schemas.openxmlformats.org/officeDocument/2006/relationships/slideLayout" Target="../slideLayouts/slideLayout6.xml"/><Relationship Id="rId6" Type="http://schemas.openxmlformats.org/officeDocument/2006/relationships/hyperlink" Target="https://en.wikipedia.org/wiki/User:Doug_Weller/Bedson#cite_note-Brown1999-86" TargetMode="External"/><Relationship Id="rId5" Type="http://schemas.openxmlformats.org/officeDocument/2006/relationships/hyperlink" Target="https://en.wikipedia.org/wiki/Annanuki" TargetMode="External"/><Relationship Id="rId4" Type="http://schemas.openxmlformats.org/officeDocument/2006/relationships/hyperlink" Target="https://en.wikipedia.org/wiki/Watercourse" TargetMode="External"/><Relationship Id="rId9" Type="http://schemas.openxmlformats.org/officeDocument/2006/relationships/hyperlink" Target="https://en.wikipedia.org/wiki/Enli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hyperlink" Target="http://en.wikipedia.org/wiki/Anu" TargetMode="External"/><Relationship Id="rId13" Type="http://schemas.openxmlformats.org/officeDocument/2006/relationships/hyperlink" Target="http://en.wikipedia.org/wiki/Mesopotamia" TargetMode="External"/><Relationship Id="rId3" Type="http://schemas.openxmlformats.org/officeDocument/2006/relationships/hyperlink" Target="http://en.wikipedia.org/wiki/Hursag#cite_note-JacobsenAbusch2002-1" TargetMode="External"/><Relationship Id="rId7" Type="http://schemas.openxmlformats.org/officeDocument/2006/relationships/hyperlink" Target="http://en.wikipedia.org/wiki/Assyro-Babylonian_religion" TargetMode="External"/><Relationship Id="rId12" Type="http://schemas.openxmlformats.org/officeDocument/2006/relationships/hyperlink" Target="http://en.wikipedia.org/wiki/Wikipedia:Citation_needed" TargetMode="External"/><Relationship Id="rId2" Type="http://schemas.openxmlformats.org/officeDocument/2006/relationships/hyperlink" Target="http://en.wikipedia.org/wiki/Sumerian_language" TargetMode="External"/><Relationship Id="rId1" Type="http://schemas.openxmlformats.org/officeDocument/2006/relationships/slideLayout" Target="../slideLayouts/slideLayout2.xml"/><Relationship Id="rId6" Type="http://schemas.openxmlformats.org/officeDocument/2006/relationships/hyperlink" Target="http://en.wikipedia.org/wiki/Mesopotamian_mythology" TargetMode="External"/><Relationship Id="rId11" Type="http://schemas.openxmlformats.org/officeDocument/2006/relationships/hyperlink" Target="http://en.wikipedia.org/wiki/Ninhursag" TargetMode="External"/><Relationship Id="rId5" Type="http://schemas.openxmlformats.org/officeDocument/2006/relationships/hyperlink" Target="http://en.wikipedia.org/wiki/Hursag#cite_note-2" TargetMode="External"/><Relationship Id="rId15" Type="http://schemas.openxmlformats.org/officeDocument/2006/relationships/hyperlink" Target="http://en.wikipedia.org/wiki/Hursag#cite_note-MindlinGeller1987-4" TargetMode="External"/><Relationship Id="rId10" Type="http://schemas.openxmlformats.org/officeDocument/2006/relationships/hyperlink" Target="http://en.wikipedia.org/wiki/Enki" TargetMode="External"/><Relationship Id="rId4" Type="http://schemas.openxmlformats.org/officeDocument/2006/relationships/hyperlink" Target="http://en.wikipedia.org/wiki/Thorkild_Jacobsen" TargetMode="External"/><Relationship Id="rId9" Type="http://schemas.openxmlformats.org/officeDocument/2006/relationships/hyperlink" Target="http://en.wikipedia.org/wiki/Enlil" TargetMode="External"/><Relationship Id="rId14" Type="http://schemas.openxmlformats.org/officeDocument/2006/relationships/hyperlink" Target="http://en.wikipedia.org/wiki/Hursag#cite_note-Clifford1972-3"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en.wikipedia.org/wiki/Hursag#cite_note-Harps-6" TargetMode="External"/><Relationship Id="rId3" Type="http://schemas.openxmlformats.org/officeDocument/2006/relationships/hyperlink" Target="http://en.wikipedia.org/w/index.php?title=Ninurta_Myth_Lugal-e&amp;action=edit&amp;redlink=1" TargetMode="External"/><Relationship Id="rId7" Type="http://schemas.openxmlformats.org/officeDocument/2006/relationships/hyperlink" Target="http://en.wikipedia.org/wiki/Hursag#cite_note-Kramer1979-5" TargetMode="External"/><Relationship Id="rId2" Type="http://schemas.openxmlformats.org/officeDocument/2006/relationships/hyperlink" Target="http://en.wikipedia.org/wiki/Samuel_Noah_Kramer" TargetMode="External"/><Relationship Id="rId1" Type="http://schemas.openxmlformats.org/officeDocument/2006/relationships/slideLayout" Target="../slideLayouts/slideLayout6.xml"/><Relationship Id="rId6" Type="http://schemas.openxmlformats.org/officeDocument/2006/relationships/hyperlink" Target="http://en.wikipedia.org/wiki/Ninlil" TargetMode="External"/><Relationship Id="rId5" Type="http://schemas.openxmlformats.org/officeDocument/2006/relationships/hyperlink" Target="http://en.wikipedia.org/wiki/Asag" TargetMode="External"/><Relationship Id="rId4" Type="http://schemas.openxmlformats.org/officeDocument/2006/relationships/hyperlink" Target="http://en.wikipedia.org/wiki/Ninurta"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Irrigation" TargetMode="External"/><Relationship Id="rId2" Type="http://schemas.openxmlformats.org/officeDocument/2006/relationships/hyperlink" Target="http://en.wikipedia.org/wiki/Levee" TargetMode="External"/><Relationship Id="rId1" Type="http://schemas.openxmlformats.org/officeDocument/2006/relationships/slideLayout" Target="../slideLayouts/slideLayout6.xml"/><Relationship Id="rId6" Type="http://schemas.openxmlformats.org/officeDocument/2006/relationships/hyperlink" Target="http://en.wikipedia.org/wiki/Hursag#cite_note-Harps-6" TargetMode="External"/><Relationship Id="rId5" Type="http://schemas.openxmlformats.org/officeDocument/2006/relationships/hyperlink" Target="http://en.wikipedia.org/wiki/Garden" TargetMode="External"/><Relationship Id="rId4" Type="http://schemas.openxmlformats.org/officeDocument/2006/relationships/hyperlink" Target="http://en.wikipedia.org/wiki/Agricultu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16632"/>
            <a:ext cx="8278688" cy="6336704"/>
          </a:xfrm>
        </p:spPr>
        <p:txBody>
          <a:bodyPr>
            <a:normAutofit fontScale="90000"/>
          </a:bodyPr>
          <a:lstStyle/>
          <a:p>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
            </a:r>
            <a:br>
              <a:rPr lang="en-GB" dirty="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sz="4000" dirty="0" smtClean="0">
                <a:latin typeface="Arial" panose="020B0604020202020204" pitchFamily="34" charset="0"/>
                <a:cs typeface="Arial" panose="020B0604020202020204" pitchFamily="34" charset="0"/>
              </a:rPr>
              <a:t>Garden of Eden - Record from the Sumerian Nippur Library -</a:t>
            </a:r>
            <a:r>
              <a:rPr lang="en-GB" sz="4000" dirty="0">
                <a:latin typeface="Arial" panose="020B0604020202020204" pitchFamily="34" charset="0"/>
                <a:cs typeface="Arial" panose="020B0604020202020204" pitchFamily="34" charset="0"/>
              </a:rPr>
              <a:t/>
            </a:r>
            <a:br>
              <a:rPr lang="en-GB" sz="4000" dirty="0">
                <a:latin typeface="Arial" panose="020B0604020202020204" pitchFamily="34" charset="0"/>
                <a:cs typeface="Arial" panose="020B0604020202020204" pitchFamily="34" charset="0"/>
              </a:rPr>
            </a:br>
            <a:r>
              <a:rPr lang="en-GB" sz="4000" dirty="0" smtClean="0">
                <a:latin typeface="Arial" panose="020B0604020202020204" pitchFamily="34" charset="0"/>
                <a:cs typeface="Arial" panose="020B0604020202020204" pitchFamily="34" charset="0"/>
              </a:rPr>
              <a:t>The </a:t>
            </a:r>
            <a:r>
              <a:rPr lang="en-GB" sz="4000" dirty="0" err="1" smtClean="0">
                <a:latin typeface="Arial" panose="020B0604020202020204" pitchFamily="34" charset="0"/>
                <a:cs typeface="Arial" panose="020B0604020202020204" pitchFamily="34" charset="0"/>
              </a:rPr>
              <a:t>Kharsag</a:t>
            </a:r>
            <a:r>
              <a:rPr lang="en-GB" sz="4000" dirty="0" smtClean="0">
                <a:latin typeface="Arial" panose="020B0604020202020204" pitchFamily="34" charset="0"/>
                <a:cs typeface="Arial" panose="020B0604020202020204" pitchFamily="34" charset="0"/>
              </a:rPr>
              <a:t> Tablets</a:t>
            </a:r>
            <a:br>
              <a:rPr lang="en-GB" sz="4000" dirty="0" smtClean="0">
                <a:latin typeface="Arial" panose="020B0604020202020204" pitchFamily="34" charset="0"/>
                <a:cs typeface="Arial" panose="020B0604020202020204" pitchFamily="34" charset="0"/>
              </a:rPr>
            </a:br>
            <a:r>
              <a:rPr lang="en-GB" sz="4000" dirty="0" smtClean="0">
                <a:latin typeface="Arial" panose="020B0604020202020204" pitchFamily="34" charset="0"/>
                <a:cs typeface="Arial" panose="020B0604020202020204" pitchFamily="34" charset="0"/>
              </a:rPr>
              <a:t/>
            </a:r>
            <a:br>
              <a:rPr lang="en-GB" sz="4000"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Edmund Marriage</a:t>
            </a:r>
            <a:br>
              <a:rPr lang="en-GB" dirty="0" smtClean="0">
                <a:latin typeface="Arial" panose="020B0604020202020204" pitchFamily="34" charset="0"/>
                <a:cs typeface="Arial" panose="020B0604020202020204" pitchFamily="34" charset="0"/>
              </a:rPr>
            </a:br>
            <a:r>
              <a:rPr lang="en-GB" sz="4000" i="1" dirty="0" smtClean="0">
                <a:latin typeface="Arial" panose="020B0604020202020204" pitchFamily="34" charset="0"/>
                <a:cs typeface="Arial" panose="020B0604020202020204" pitchFamily="34" charset="0"/>
              </a:rPr>
              <a:t/>
            </a:r>
            <a:br>
              <a:rPr lang="en-GB" sz="4000" i="1" dirty="0" smtClean="0">
                <a:latin typeface="Arial" panose="020B0604020202020204" pitchFamily="34" charset="0"/>
                <a:cs typeface="Arial" panose="020B0604020202020204" pitchFamily="34" charset="0"/>
              </a:rPr>
            </a:br>
            <a:r>
              <a:rPr lang="en-GB" sz="3600" dirty="0" smtClean="0">
                <a:latin typeface="Arial" panose="020B0604020202020204" pitchFamily="34" charset="0"/>
                <a:cs typeface="Arial" panose="020B0604020202020204" pitchFamily="34" charset="0"/>
              </a:rPr>
              <a:t>Extract from Learning from History Part 16</a:t>
            </a:r>
            <a:br>
              <a:rPr lang="en-GB" sz="3600" dirty="0" smtClean="0">
                <a:latin typeface="Arial" panose="020B0604020202020204" pitchFamily="34" charset="0"/>
                <a:cs typeface="Arial" panose="020B0604020202020204" pitchFamily="34" charset="0"/>
              </a:rPr>
            </a:br>
            <a:r>
              <a:rPr lang="en-GB" sz="3600" dirty="0" smtClean="0">
                <a:latin typeface="Arial" panose="020B0604020202020204" pitchFamily="34" charset="0"/>
                <a:cs typeface="Arial" panose="020B0604020202020204" pitchFamily="34" charset="0"/>
              </a:rPr>
              <a:t/>
            </a:r>
            <a:br>
              <a:rPr lang="en-GB" sz="3600" dirty="0" smtClean="0">
                <a:latin typeface="Arial" panose="020B0604020202020204" pitchFamily="34" charset="0"/>
                <a:cs typeface="Arial" panose="020B0604020202020204" pitchFamily="34" charset="0"/>
              </a:rPr>
            </a:br>
            <a:r>
              <a:rPr lang="en-GB" sz="2700" i="1" dirty="0" smtClean="0">
                <a:solidFill>
                  <a:schemeClr val="tx1"/>
                </a:solidFill>
                <a:latin typeface="Arial" panose="020B0604020202020204" pitchFamily="34" charset="0"/>
                <a:cs typeface="Arial" panose="020B0604020202020204" pitchFamily="34" charset="0"/>
              </a:rPr>
              <a:t>Delving deeper into the detailed evidence to add knowledge to my previous presentations</a:t>
            </a:r>
            <a:br>
              <a:rPr lang="en-GB" sz="2700" i="1" dirty="0" smtClean="0">
                <a:solidFill>
                  <a:schemeClr val="tx1"/>
                </a:solidFill>
                <a:latin typeface="Arial" panose="020B0604020202020204" pitchFamily="34" charset="0"/>
                <a:cs typeface="Arial" panose="020B0604020202020204" pitchFamily="34" charset="0"/>
              </a:rPr>
            </a:br>
            <a:r>
              <a:rPr lang="en-GB" sz="2700" dirty="0" smtClean="0">
                <a:latin typeface="Arial" panose="020B0604020202020204" pitchFamily="34" charset="0"/>
                <a:cs typeface="Arial" panose="020B0604020202020204" pitchFamily="34" charset="0"/>
              </a:rPr>
              <a:t/>
            </a:r>
            <a:br>
              <a:rPr lang="en-GB" sz="2700" dirty="0" smtClean="0">
                <a:latin typeface="Arial" panose="020B0604020202020204" pitchFamily="34" charset="0"/>
                <a:cs typeface="Arial" panose="020B0604020202020204" pitchFamily="34" charset="0"/>
              </a:rPr>
            </a:br>
            <a:r>
              <a:rPr lang="en-GB" sz="2700" dirty="0" smtClean="0">
                <a:latin typeface="Arial" panose="020B0604020202020204" pitchFamily="34" charset="0"/>
                <a:cs typeface="Arial" panose="020B0604020202020204" pitchFamily="34" charset="0"/>
                <a:hlinkClick r:id="rId2"/>
              </a:rPr>
              <a:t>www.goldenageproject.org.uk</a:t>
            </a:r>
            <a:r>
              <a:rPr lang="en-GB" sz="2700" dirty="0" smtClean="0">
                <a:latin typeface="Arial" panose="020B0604020202020204" pitchFamily="34" charset="0"/>
                <a:cs typeface="Arial" panose="020B0604020202020204" pitchFamily="34" charset="0"/>
              </a:rPr>
              <a:t/>
            </a:r>
            <a:br>
              <a:rPr lang="en-GB" sz="2700" dirty="0" smtClean="0">
                <a:latin typeface="Arial" panose="020B0604020202020204" pitchFamily="34" charset="0"/>
                <a:cs typeface="Arial" panose="020B0604020202020204" pitchFamily="34" charset="0"/>
              </a:rPr>
            </a:br>
            <a:r>
              <a:rPr lang="en-GB" sz="2700" dirty="0" smtClean="0">
                <a:latin typeface="Arial" panose="020B0604020202020204" pitchFamily="34" charset="0"/>
                <a:cs typeface="Arial" panose="020B0604020202020204" pitchFamily="34" charset="0"/>
              </a:rPr>
              <a:t>Copyright – Patrick Foundation</a:t>
            </a:r>
            <a:br>
              <a:rPr lang="en-GB" sz="2700" dirty="0" smtClean="0">
                <a:latin typeface="Arial" panose="020B0604020202020204" pitchFamily="34" charset="0"/>
                <a:cs typeface="Arial" panose="020B0604020202020204" pitchFamily="34" charset="0"/>
              </a:rPr>
            </a:br>
            <a:r>
              <a:rPr lang="en-GB" sz="4800" i="1" dirty="0" smtClean="0">
                <a:solidFill>
                  <a:schemeClr val="tx1"/>
                </a:solidFill>
                <a:latin typeface="Arial" panose="020B0604020202020204" pitchFamily="34" charset="0"/>
                <a:cs typeface="Arial" panose="020B0604020202020204" pitchFamily="34" charset="0"/>
              </a:rPr>
              <a:t/>
            </a:r>
            <a:br>
              <a:rPr lang="en-GB" sz="4800" i="1" dirty="0" smtClean="0">
                <a:solidFill>
                  <a:schemeClr val="tx1"/>
                </a:solidFill>
                <a:latin typeface="Arial" panose="020B0604020202020204" pitchFamily="34" charset="0"/>
                <a:cs typeface="Arial" panose="020B0604020202020204" pitchFamily="34" charset="0"/>
              </a:rPr>
            </a:br>
            <a:endParaRPr lang="en-GB" dirty="0"/>
          </a:p>
        </p:txBody>
      </p:sp>
    </p:spTree>
    <p:extLst>
      <p:ext uri="{BB962C8B-B14F-4D97-AF65-F5344CB8AC3E}">
        <p14:creationId xmlns:p14="http://schemas.microsoft.com/office/powerpoint/2010/main" val="2350367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rmAutofit/>
          </a:bodyPr>
          <a:lstStyle/>
          <a:p>
            <a:r>
              <a:rPr lang="en-GB" sz="3200" dirty="0">
                <a:latin typeface="Arial" panose="020B0604020202020204" pitchFamily="34" charset="0"/>
                <a:cs typeface="Arial" panose="020B0604020202020204" pitchFamily="34" charset="0"/>
              </a:rPr>
              <a:t>Debate between </a:t>
            </a:r>
            <a:r>
              <a:rPr lang="en-GB" sz="3200" dirty="0" smtClean="0">
                <a:latin typeface="Arial" panose="020B0604020202020204" pitchFamily="34" charset="0"/>
                <a:cs typeface="Arial" panose="020B0604020202020204" pitchFamily="34" charset="0"/>
              </a:rPr>
              <a:t>Sheep </a:t>
            </a:r>
            <a:r>
              <a:rPr lang="en-GB" sz="3200" dirty="0">
                <a:latin typeface="Arial" panose="020B0604020202020204" pitchFamily="34" charset="0"/>
                <a:cs typeface="Arial" panose="020B0604020202020204" pitchFamily="34" charset="0"/>
              </a:rPr>
              <a:t>and </a:t>
            </a:r>
            <a:r>
              <a:rPr lang="en-GB" sz="3200" dirty="0" smtClean="0">
                <a:latin typeface="Arial" panose="020B0604020202020204" pitchFamily="34" charset="0"/>
                <a:cs typeface="Arial" panose="020B0604020202020204" pitchFamily="34" charset="0"/>
              </a:rPr>
              <a:t>Grain </a:t>
            </a:r>
            <a:r>
              <a:rPr lang="en-GB" sz="3200" dirty="0">
                <a:latin typeface="Arial" panose="020B0604020202020204" pitchFamily="34" charset="0"/>
                <a:cs typeface="Arial" panose="020B0604020202020204" pitchFamily="34" charset="0"/>
              </a:rPr>
              <a:t>- </a:t>
            </a:r>
            <a:r>
              <a:rPr lang="en-GB" sz="3200" dirty="0" smtClean="0">
                <a:latin typeface="Arial" panose="020B0604020202020204" pitchFamily="34" charset="0"/>
                <a:cs typeface="Arial" panose="020B0604020202020204" pitchFamily="34" charset="0"/>
              </a:rPr>
              <a:t>Wikipedia</a:t>
            </a:r>
            <a:endParaRPr lang="en-GB" sz="3200" dirty="0"/>
          </a:p>
        </p:txBody>
      </p:sp>
      <p:sp>
        <p:nvSpPr>
          <p:cNvPr id="3" name="Rectangle 2"/>
          <p:cNvSpPr/>
          <p:nvPr/>
        </p:nvSpPr>
        <p:spPr>
          <a:xfrm>
            <a:off x="323528" y="1412776"/>
            <a:ext cx="8352928" cy="4524315"/>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Another Sumerian </a:t>
            </a:r>
            <a:r>
              <a:rPr lang="en-GB" sz="2400" u="sng" dirty="0">
                <a:latin typeface="Arial" panose="020B0604020202020204" pitchFamily="34" charset="0"/>
                <a:cs typeface="Arial" panose="020B0604020202020204" pitchFamily="34" charset="0"/>
                <a:hlinkClick r:id="rId2" tooltip="Creation myth"/>
              </a:rPr>
              <a:t>creation myth</a:t>
            </a:r>
            <a:r>
              <a:rPr lang="en-GB" sz="2400" dirty="0">
                <a:latin typeface="Arial" panose="020B0604020202020204" pitchFamily="34" charset="0"/>
                <a:cs typeface="Arial" panose="020B0604020202020204" pitchFamily="34" charset="0"/>
              </a:rPr>
              <a:t>, the </a:t>
            </a:r>
            <a:r>
              <a:rPr lang="en-GB" sz="2400" i="1" u="sng" dirty="0">
                <a:latin typeface="Arial" panose="020B0604020202020204" pitchFamily="34" charset="0"/>
                <a:cs typeface="Arial" panose="020B0604020202020204" pitchFamily="34" charset="0"/>
                <a:hlinkClick r:id="rId3" tooltip="Debate between sheep and grain"/>
              </a:rPr>
              <a:t>Debate between sheep and grain</a:t>
            </a:r>
            <a:r>
              <a:rPr lang="en-GB" sz="2400" dirty="0">
                <a:latin typeface="Arial" panose="020B0604020202020204" pitchFamily="34" charset="0"/>
                <a:cs typeface="Arial" panose="020B0604020202020204" pitchFamily="34" charset="0"/>
              </a:rPr>
              <a:t> opens with a location "the hill of heaven and earth", and describes various agricultural developments in a pastoral setting. This is discussed by </a:t>
            </a:r>
            <a:r>
              <a:rPr lang="en-GB" sz="2400" u="sng" dirty="0">
                <a:latin typeface="Arial" panose="020B0604020202020204" pitchFamily="34" charset="0"/>
                <a:cs typeface="Arial" panose="020B0604020202020204" pitchFamily="34" charset="0"/>
                <a:hlinkClick r:id="rId4" tooltip="Edward Chiera"/>
              </a:rPr>
              <a:t>Edward </a:t>
            </a:r>
            <a:r>
              <a:rPr lang="en-GB" sz="2400" u="sng" dirty="0" err="1">
                <a:latin typeface="Arial" panose="020B0604020202020204" pitchFamily="34" charset="0"/>
                <a:cs typeface="Arial" panose="020B0604020202020204" pitchFamily="34" charset="0"/>
                <a:hlinkClick r:id="rId4" tooltip="Edward Chiera"/>
              </a:rPr>
              <a:t>Chiera</a:t>
            </a:r>
            <a:r>
              <a:rPr lang="en-GB" sz="2400" dirty="0">
                <a:latin typeface="Arial" panose="020B0604020202020204" pitchFamily="34" charset="0"/>
                <a:cs typeface="Arial" panose="020B0604020202020204" pitchFamily="34" charset="0"/>
              </a:rPr>
              <a:t> as "not a poetical name for the earth, but the dwelling place of the gods, situated at the point where the heavens rest upon the earth. It is there that mankind had their first habitat, and there the Babylonian </a:t>
            </a:r>
            <a:r>
              <a:rPr lang="en-GB" sz="2400" u="sng" dirty="0">
                <a:latin typeface="Arial" panose="020B0604020202020204" pitchFamily="34" charset="0"/>
                <a:cs typeface="Arial" panose="020B0604020202020204" pitchFamily="34" charset="0"/>
                <a:hlinkClick r:id="rId5" tooltip="Garden of Eden"/>
              </a:rPr>
              <a:t>Garden of Eden</a:t>
            </a:r>
            <a:r>
              <a:rPr lang="en-GB" sz="2400" dirty="0">
                <a:latin typeface="Arial" panose="020B0604020202020204" pitchFamily="34" charset="0"/>
                <a:cs typeface="Arial" panose="020B0604020202020204" pitchFamily="34" charset="0"/>
              </a:rPr>
              <a:t> is to be placed."</a:t>
            </a:r>
            <a:r>
              <a:rPr lang="en-GB" sz="2400" u="sng" baseline="30000" dirty="0">
                <a:latin typeface="Arial" panose="020B0604020202020204" pitchFamily="34" charset="0"/>
                <a:cs typeface="Arial" panose="020B0604020202020204" pitchFamily="34" charset="0"/>
                <a:hlinkClick r:id="rId6"/>
              </a:rPr>
              <a:t>[88]</a:t>
            </a:r>
            <a:r>
              <a:rPr lang="en-GB" sz="2400" dirty="0">
                <a:latin typeface="Arial" panose="020B0604020202020204" pitchFamily="34" charset="0"/>
                <a:cs typeface="Arial" panose="020B0604020202020204" pitchFamily="34" charset="0"/>
              </a:rPr>
              <a:t> The Sumerian word </a:t>
            </a:r>
            <a:r>
              <a:rPr lang="en-GB" sz="2400" u="sng" dirty="0" err="1">
                <a:latin typeface="Arial" panose="020B0604020202020204" pitchFamily="34" charset="0"/>
                <a:cs typeface="Arial" panose="020B0604020202020204" pitchFamily="34" charset="0"/>
                <a:hlinkClick r:id="rId7" tooltip="Edin (Sumerian term)"/>
              </a:rPr>
              <a:t>Edin</a:t>
            </a:r>
            <a:r>
              <a:rPr lang="en-GB" sz="2400" dirty="0">
                <a:latin typeface="Arial" panose="020B0604020202020204" pitchFamily="34" charset="0"/>
                <a:cs typeface="Arial" panose="020B0604020202020204" pitchFamily="34" charset="0"/>
              </a:rPr>
              <a:t>, means "steppe" or "plain",</a:t>
            </a:r>
            <a:r>
              <a:rPr lang="en-GB" sz="2400" u="sng" baseline="30000" dirty="0">
                <a:latin typeface="Arial" panose="020B0604020202020204" pitchFamily="34" charset="0"/>
                <a:cs typeface="Arial" panose="020B0604020202020204" pitchFamily="34" charset="0"/>
                <a:hlinkClick r:id="rId8"/>
              </a:rPr>
              <a:t>[89]</a:t>
            </a:r>
            <a:r>
              <a:rPr lang="en-GB" sz="2400" dirty="0">
                <a:latin typeface="Arial" panose="020B0604020202020204" pitchFamily="34" charset="0"/>
                <a:cs typeface="Arial" panose="020B0604020202020204" pitchFamily="34" charset="0"/>
              </a:rPr>
              <a:t> so modern scholarship has abandoned the use of the phrase "Babylonian Garden of Eden" as it has become clear the "Garden of Eden" was a later concept</a:t>
            </a:r>
            <a:endParaRPr lang="en-GB" sz="2400" dirty="0"/>
          </a:p>
        </p:txBody>
      </p:sp>
    </p:spTree>
    <p:extLst>
      <p:ext uri="{BB962C8B-B14F-4D97-AF65-F5344CB8AC3E}">
        <p14:creationId xmlns:p14="http://schemas.microsoft.com/office/powerpoint/2010/main" val="3422973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778098"/>
          </a:xfrm>
        </p:spPr>
        <p:txBody>
          <a:bodyPr>
            <a:noAutofit/>
          </a:bodyPr>
          <a:lstStyle/>
          <a:p>
            <a:r>
              <a:rPr lang="en-GB" sz="3600" dirty="0" smtClean="0">
                <a:latin typeface="Arial" panose="020B0604020202020204" pitchFamily="34" charset="0"/>
                <a:cs typeface="Arial" panose="020B0604020202020204" pitchFamily="34" charset="0"/>
              </a:rPr>
              <a:t>List of additional supporting Ancient Texts</a:t>
            </a:r>
            <a:endParaRPr lang="en-GB" sz="3600" dirty="0">
              <a:latin typeface="Arial" panose="020B0604020202020204" pitchFamily="34" charset="0"/>
              <a:cs typeface="Arial" panose="020B0604020202020204" pitchFamily="34" charset="0"/>
            </a:endParaRPr>
          </a:p>
        </p:txBody>
      </p:sp>
      <p:sp>
        <p:nvSpPr>
          <p:cNvPr id="3" name="Rectangle 2"/>
          <p:cNvSpPr/>
          <p:nvPr/>
        </p:nvSpPr>
        <p:spPr>
          <a:xfrm>
            <a:off x="412911" y="1700808"/>
            <a:ext cx="8280920" cy="4873129"/>
          </a:xfrm>
          <a:prstGeom prst="rect">
            <a:avLst/>
          </a:prstGeom>
        </p:spPr>
        <p:txBody>
          <a:bodyPr wrap="square">
            <a:spAutoFit/>
          </a:bodyPr>
          <a:lstStyle/>
          <a:p>
            <a:r>
              <a:rPr lang="en-GB" sz="2800" dirty="0">
                <a:latin typeface="Arial" panose="020B0604020202020204" pitchFamily="34" charset="0"/>
                <a:cs typeface="Arial" panose="020B0604020202020204" pitchFamily="34" charset="0"/>
              </a:rPr>
              <a:t>In the </a:t>
            </a:r>
            <a:r>
              <a:rPr lang="en-GB" sz="2800" i="1" u="sng" dirty="0">
                <a:latin typeface="Arial" panose="020B0604020202020204" pitchFamily="34" charset="0"/>
                <a:cs typeface="Arial" panose="020B0604020202020204" pitchFamily="34" charset="0"/>
                <a:hlinkClick r:id="rId2" tooltip="Kesh temple hymn"/>
              </a:rPr>
              <a:t>Kesh temple hymn</a:t>
            </a:r>
            <a:r>
              <a:rPr lang="en-GB" sz="2800" dirty="0">
                <a:latin typeface="Arial" panose="020B0604020202020204" pitchFamily="34" charset="0"/>
                <a:cs typeface="Arial" panose="020B0604020202020204" pitchFamily="34" charset="0"/>
              </a:rPr>
              <a:t>, the first recorded description (c. </a:t>
            </a:r>
            <a:r>
              <a:rPr lang="en-GB" sz="2800" dirty="0" smtClean="0">
                <a:latin typeface="Arial" panose="020B0604020202020204" pitchFamily="34" charset="0"/>
                <a:cs typeface="Arial" panose="020B0604020202020204" pitchFamily="34" charset="0"/>
              </a:rPr>
              <a:t>2,600 </a:t>
            </a:r>
            <a:r>
              <a:rPr lang="en-GB" sz="2800" dirty="0">
                <a:latin typeface="Arial" panose="020B0604020202020204" pitchFamily="34" charset="0"/>
                <a:cs typeface="Arial" panose="020B0604020202020204" pitchFamily="34" charset="0"/>
              </a:rPr>
              <a:t>BC) of a domain of the gods is a garden - The four corners of heaven became green for Enlil like a garden."</a:t>
            </a:r>
            <a:r>
              <a:rPr lang="en-GB" sz="2800" u="sng" baseline="30000" dirty="0">
                <a:latin typeface="Arial" panose="020B0604020202020204" pitchFamily="34" charset="0"/>
                <a:cs typeface="Arial" panose="020B0604020202020204" pitchFamily="34" charset="0"/>
                <a:hlinkClick r:id="rId3"/>
              </a:rPr>
              <a:t>[60]</a:t>
            </a:r>
            <a:r>
              <a:rPr lang="en-GB" sz="2800" dirty="0">
                <a:latin typeface="Arial" panose="020B0604020202020204" pitchFamily="34" charset="0"/>
                <a:cs typeface="Arial" panose="020B0604020202020204" pitchFamily="34" charset="0"/>
              </a:rPr>
              <a:t> </a:t>
            </a:r>
            <a:endParaRPr lang="en-GB" sz="2800" dirty="0" smtClean="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In </a:t>
            </a:r>
            <a:r>
              <a:rPr lang="en-GB" sz="2800" dirty="0">
                <a:latin typeface="Arial" panose="020B0604020202020204" pitchFamily="34" charset="0"/>
                <a:cs typeface="Arial" panose="020B0604020202020204" pitchFamily="34" charset="0"/>
              </a:rPr>
              <a:t>an earlier translation of this myth by </a:t>
            </a:r>
            <a:r>
              <a:rPr lang="en-GB" sz="2800" u="sng" dirty="0">
                <a:latin typeface="Arial" panose="020B0604020202020204" pitchFamily="34" charset="0"/>
                <a:cs typeface="Arial" panose="020B0604020202020204" pitchFamily="34" charset="0"/>
                <a:hlinkClick r:id="rId4" tooltip="George Aaron Barton"/>
              </a:rPr>
              <a:t>George Aaron Barton</a:t>
            </a:r>
            <a:r>
              <a:rPr lang="en-GB" sz="2800" dirty="0">
                <a:latin typeface="Arial" panose="020B0604020202020204" pitchFamily="34" charset="0"/>
                <a:cs typeface="Arial" panose="020B0604020202020204" pitchFamily="34" charset="0"/>
              </a:rPr>
              <a:t> in </a:t>
            </a:r>
            <a:r>
              <a:rPr lang="en-GB" sz="2800" i="1" u="sng" dirty="0">
                <a:latin typeface="Arial" panose="020B0604020202020204" pitchFamily="34" charset="0"/>
                <a:cs typeface="Arial" panose="020B0604020202020204" pitchFamily="34" charset="0"/>
                <a:hlinkClick r:id="rId5" tooltip="Miscellaneous Babylonian Inscriptions"/>
              </a:rPr>
              <a:t>Miscellaneous Babylonian Inscriptions</a:t>
            </a:r>
            <a:r>
              <a:rPr lang="en-GB" sz="2800" dirty="0">
                <a:latin typeface="Arial" panose="020B0604020202020204" pitchFamily="34" charset="0"/>
                <a:cs typeface="Arial" panose="020B0604020202020204" pitchFamily="34" charset="0"/>
              </a:rPr>
              <a:t> he considered it to read - "In </a:t>
            </a:r>
            <a:r>
              <a:rPr lang="en-GB" sz="2800" u="sng" dirty="0" err="1">
                <a:latin typeface="Arial" panose="020B0604020202020204" pitchFamily="34" charset="0"/>
                <a:cs typeface="Arial" panose="020B0604020202020204" pitchFamily="34" charset="0"/>
                <a:hlinkClick r:id="rId6" tooltip="Hursag"/>
              </a:rPr>
              <a:t>hursag</a:t>
            </a:r>
            <a:r>
              <a:rPr lang="en-GB" sz="2800" dirty="0">
                <a:latin typeface="Arial" panose="020B0604020202020204" pitchFamily="34" charset="0"/>
                <a:cs typeface="Arial" panose="020B0604020202020204" pitchFamily="34" charset="0"/>
              </a:rPr>
              <a:t> the garden of the gods were green."</a:t>
            </a:r>
            <a:r>
              <a:rPr lang="en-GB" sz="2800" u="sng" baseline="30000" dirty="0">
                <a:latin typeface="Arial" panose="020B0604020202020204" pitchFamily="34" charset="0"/>
                <a:cs typeface="Arial" panose="020B0604020202020204" pitchFamily="34" charset="0"/>
                <a:hlinkClick r:id="rId7"/>
              </a:rPr>
              <a:t>[82</a:t>
            </a:r>
            <a:r>
              <a:rPr lang="en-GB" sz="2800" u="sng" baseline="30000" dirty="0" smtClean="0">
                <a:latin typeface="Arial" panose="020B0604020202020204" pitchFamily="34" charset="0"/>
                <a:cs typeface="Arial" panose="020B0604020202020204" pitchFamily="34" charset="0"/>
                <a:hlinkClick r:id="rId7"/>
              </a:rPr>
              <a:t>]</a:t>
            </a:r>
            <a:endParaRPr lang="en-GB" sz="2800" u="sng" baseline="30000" dirty="0" smtClean="0">
              <a:latin typeface="Arial" panose="020B0604020202020204" pitchFamily="34" charset="0"/>
              <a:cs typeface="Arial" panose="020B0604020202020204" pitchFamily="34" charset="0"/>
            </a:endParaRPr>
          </a:p>
          <a:p>
            <a:r>
              <a:rPr lang="en-GB" sz="2800" baseline="30000" dirty="0" smtClean="0">
                <a:latin typeface="Arial" panose="020B0604020202020204" pitchFamily="34" charset="0"/>
                <a:cs typeface="Arial" panose="020B0604020202020204" pitchFamily="34" charset="0"/>
              </a:rPr>
              <a:t> </a:t>
            </a:r>
          </a:p>
          <a:p>
            <a:endParaRPr lang="en-GB" sz="2400" u="sng" baseline="300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2768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Hymn to Enlil - Wikipedia</a:t>
            </a:r>
            <a:endParaRPr lang="en-GB" dirty="0">
              <a:latin typeface="Arial" panose="020B0604020202020204" pitchFamily="34" charset="0"/>
              <a:cs typeface="Arial" panose="020B0604020202020204" pitchFamily="34" charset="0"/>
            </a:endParaRPr>
          </a:p>
        </p:txBody>
      </p:sp>
      <p:sp>
        <p:nvSpPr>
          <p:cNvPr id="3" name="Rectangle 2"/>
          <p:cNvSpPr/>
          <p:nvPr/>
        </p:nvSpPr>
        <p:spPr>
          <a:xfrm>
            <a:off x="323528" y="1628800"/>
            <a:ext cx="8208912" cy="3539430"/>
          </a:xfrm>
          <a:prstGeom prst="rect">
            <a:avLst/>
          </a:prstGeom>
        </p:spPr>
        <p:txBody>
          <a:bodyPr wrap="square">
            <a:spAutoFit/>
          </a:bodyPr>
          <a:lstStyle/>
          <a:p>
            <a:r>
              <a:rPr lang="en-GB" sz="2800" dirty="0">
                <a:latin typeface="Arial" panose="020B0604020202020204" pitchFamily="34" charset="0"/>
                <a:cs typeface="Arial" panose="020B0604020202020204" pitchFamily="34" charset="0"/>
              </a:rPr>
              <a:t>A </a:t>
            </a:r>
            <a:r>
              <a:rPr lang="en-GB" sz="2800" i="1" u="sng" dirty="0">
                <a:latin typeface="Arial" panose="020B0604020202020204" pitchFamily="34" charset="0"/>
                <a:cs typeface="Arial" panose="020B0604020202020204" pitchFamily="34" charset="0"/>
                <a:hlinkClick r:id="rId2" tooltip="Hymn to Enlil"/>
              </a:rPr>
              <a:t>Hymn to Enlil</a:t>
            </a:r>
            <a:r>
              <a:rPr lang="en-GB" sz="2800" dirty="0">
                <a:latin typeface="Arial" panose="020B0604020202020204" pitchFamily="34" charset="0"/>
                <a:cs typeface="Arial" panose="020B0604020202020204" pitchFamily="34" charset="0"/>
              </a:rPr>
              <a:t> praises the leader of the </a:t>
            </a:r>
            <a:r>
              <a:rPr lang="en-GB" sz="2800" u="sng" dirty="0">
                <a:latin typeface="Arial" panose="020B0604020202020204" pitchFamily="34" charset="0"/>
                <a:cs typeface="Arial" panose="020B0604020202020204" pitchFamily="34" charset="0"/>
                <a:hlinkClick r:id="rId3" tooltip="Sumerian religion"/>
              </a:rPr>
              <a:t>Sumerian pantheon</a:t>
            </a:r>
            <a:r>
              <a:rPr lang="en-GB" sz="2800" dirty="0">
                <a:latin typeface="Arial" panose="020B0604020202020204" pitchFamily="34" charset="0"/>
                <a:cs typeface="Arial" panose="020B0604020202020204" pitchFamily="34" charset="0"/>
              </a:rPr>
              <a:t> in the following terms</a:t>
            </a:r>
            <a:r>
              <a:rPr lang="en-GB" sz="2800" dirty="0" smtClean="0">
                <a:latin typeface="Arial" panose="020B0604020202020204" pitchFamily="34" charset="0"/>
                <a:cs typeface="Arial" panose="020B0604020202020204" pitchFamily="34" charset="0"/>
              </a:rPr>
              <a:t>:</a:t>
            </a:r>
          </a:p>
          <a:p>
            <a:endParaRPr lang="en-GB" sz="2800" dirty="0">
              <a:latin typeface="Arial" panose="020B0604020202020204" pitchFamily="34" charset="0"/>
              <a:cs typeface="Arial" panose="020B0604020202020204" pitchFamily="34" charset="0"/>
            </a:endParaRPr>
          </a:p>
          <a:p>
            <a:r>
              <a:rPr lang="en-GB" sz="2800" i="1" dirty="0">
                <a:latin typeface="Arial" panose="020B0604020202020204" pitchFamily="34" charset="0"/>
                <a:cs typeface="Arial" panose="020B0604020202020204" pitchFamily="34" charset="0"/>
              </a:rPr>
              <a:t>You founded it in the </a:t>
            </a:r>
            <a:r>
              <a:rPr lang="en-GB" sz="2800" i="1" u="sng" dirty="0" err="1">
                <a:latin typeface="Arial" panose="020B0604020202020204" pitchFamily="34" charset="0"/>
                <a:cs typeface="Arial" panose="020B0604020202020204" pitchFamily="34" charset="0"/>
                <a:hlinkClick r:id="rId4" tooltip="Dur-an-ki"/>
              </a:rPr>
              <a:t>Dur</a:t>
            </a:r>
            <a:r>
              <a:rPr lang="en-GB" sz="2800" i="1" u="sng" dirty="0">
                <a:latin typeface="Arial" panose="020B0604020202020204" pitchFamily="34" charset="0"/>
                <a:cs typeface="Arial" panose="020B0604020202020204" pitchFamily="34" charset="0"/>
                <a:hlinkClick r:id="rId4" tooltip="Dur-an-ki"/>
              </a:rPr>
              <a:t>-an-</a:t>
            </a:r>
            <a:r>
              <a:rPr lang="en-GB" sz="2800" i="1" u="sng" dirty="0" err="1">
                <a:latin typeface="Arial" panose="020B0604020202020204" pitchFamily="34" charset="0"/>
                <a:cs typeface="Arial" panose="020B0604020202020204" pitchFamily="34" charset="0"/>
                <a:hlinkClick r:id="rId4" tooltip="Dur-an-ki"/>
              </a:rPr>
              <a:t>ki</a:t>
            </a:r>
            <a:r>
              <a:rPr lang="en-GB" sz="2800" i="1" dirty="0">
                <a:latin typeface="Arial" panose="020B0604020202020204" pitchFamily="34" charset="0"/>
                <a:cs typeface="Arial" panose="020B0604020202020204" pitchFamily="34" charset="0"/>
              </a:rPr>
              <a:t>, in the middle of the four quarters of the earth. </a:t>
            </a:r>
            <a:r>
              <a:rPr lang="en-GB" sz="2800" i="1" dirty="0" smtClean="0">
                <a:latin typeface="Arial" panose="020B0604020202020204" pitchFamily="34" charset="0"/>
                <a:cs typeface="Arial" panose="020B0604020202020204" pitchFamily="34" charset="0"/>
              </a:rPr>
              <a:t> Its </a:t>
            </a:r>
            <a:r>
              <a:rPr lang="en-GB" sz="2800" i="1" dirty="0">
                <a:latin typeface="Arial" panose="020B0604020202020204" pitchFamily="34" charset="0"/>
                <a:cs typeface="Arial" panose="020B0604020202020204" pitchFamily="34" charset="0"/>
              </a:rPr>
              <a:t>soil is the life of the Land, and the life of all the foreign countries. Its brickwork is red gold, its foundation is </a:t>
            </a:r>
            <a:r>
              <a:rPr lang="en-GB" sz="2800" i="1" u="sng" dirty="0">
                <a:latin typeface="Arial" panose="020B0604020202020204" pitchFamily="34" charset="0"/>
                <a:cs typeface="Arial" panose="020B0604020202020204" pitchFamily="34" charset="0"/>
                <a:hlinkClick r:id="rId5" tooltip="Lapis lazuli"/>
              </a:rPr>
              <a:t>lapis lazuli</a:t>
            </a:r>
            <a:r>
              <a:rPr lang="en-GB" sz="2800" i="1" dirty="0">
                <a:latin typeface="Arial" panose="020B0604020202020204" pitchFamily="34" charset="0"/>
                <a:cs typeface="Arial" panose="020B0604020202020204" pitchFamily="34" charset="0"/>
              </a:rPr>
              <a:t>. You made it glisten on high.</a:t>
            </a:r>
            <a:r>
              <a:rPr lang="en-GB" sz="2800" i="1" u="sng" baseline="30000" dirty="0">
                <a:latin typeface="Arial" panose="020B0604020202020204" pitchFamily="34" charset="0"/>
                <a:cs typeface="Arial" panose="020B0604020202020204" pitchFamily="34" charset="0"/>
                <a:hlinkClick r:id="rId6"/>
              </a:rPr>
              <a:t>[91]</a:t>
            </a:r>
            <a:endParaRPr lang="en-GB" sz="2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5641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latin typeface="Arial" panose="020B0604020202020204" pitchFamily="34" charset="0"/>
                <a:cs typeface="Arial" panose="020B0604020202020204" pitchFamily="34" charset="0"/>
              </a:rPr>
              <a:t>Epic of Gilgamesh  - Wikipedia</a:t>
            </a:r>
            <a:endParaRPr lang="en-GB" sz="3200" dirty="0">
              <a:latin typeface="Arial" panose="020B0604020202020204" pitchFamily="34" charset="0"/>
              <a:cs typeface="Arial" panose="020B0604020202020204" pitchFamily="34" charset="0"/>
            </a:endParaRPr>
          </a:p>
        </p:txBody>
      </p:sp>
      <p:sp>
        <p:nvSpPr>
          <p:cNvPr id="3" name="Rectangle 2"/>
          <p:cNvSpPr/>
          <p:nvPr/>
        </p:nvSpPr>
        <p:spPr>
          <a:xfrm>
            <a:off x="395536" y="1412776"/>
            <a:ext cx="8424936" cy="5262979"/>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The </a:t>
            </a:r>
            <a:r>
              <a:rPr lang="en-GB" sz="2400" i="1" u="sng" dirty="0" smtClean="0">
                <a:latin typeface="Arial" panose="020B0604020202020204" pitchFamily="34" charset="0"/>
                <a:cs typeface="Arial" panose="020B0604020202020204" pitchFamily="34" charset="0"/>
                <a:hlinkClick r:id="rId2" tooltip="Epic of Gilgamesh"/>
              </a:rPr>
              <a:t>Epic of Gilgamesh</a:t>
            </a:r>
            <a:r>
              <a:rPr lang="en-GB" sz="2400" dirty="0" smtClean="0">
                <a:latin typeface="Arial" panose="020B0604020202020204" pitchFamily="34" charset="0"/>
                <a:cs typeface="Arial" panose="020B0604020202020204" pitchFamily="34" charset="0"/>
              </a:rPr>
              <a:t> describes </a:t>
            </a:r>
            <a:r>
              <a:rPr lang="en-GB" sz="2400" u="sng" dirty="0">
                <a:latin typeface="Arial" panose="020B0604020202020204" pitchFamily="34" charset="0"/>
                <a:cs typeface="Arial" panose="020B0604020202020204" pitchFamily="34" charset="0"/>
                <a:hlinkClick r:id="rId3" tooltip="Gilgamesh"/>
              </a:rPr>
              <a:t>Gilgamesh</a:t>
            </a:r>
            <a:r>
              <a:rPr lang="en-GB" sz="2400" dirty="0">
                <a:latin typeface="Arial" panose="020B0604020202020204" pitchFamily="34" charset="0"/>
                <a:cs typeface="Arial" panose="020B0604020202020204" pitchFamily="34" charset="0"/>
              </a:rPr>
              <a:t> travelling to a wondrous garden of the gods that is the source of a river, next to a mountain covered in cedars, and references a "</a:t>
            </a:r>
            <a:r>
              <a:rPr lang="en-GB" sz="2400" u="sng" dirty="0">
                <a:latin typeface="Arial" panose="020B0604020202020204" pitchFamily="34" charset="0"/>
                <a:cs typeface="Arial" panose="020B0604020202020204" pitchFamily="34" charset="0"/>
                <a:hlinkClick r:id="rId4" tooltip="Tree of life"/>
              </a:rPr>
              <a:t>plant of life</a:t>
            </a:r>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 </a:t>
            </a:r>
            <a:r>
              <a:rPr lang="en-GB" sz="2400" b="1" dirty="0" smtClean="0">
                <a:latin typeface="Arial" panose="020B0604020202020204" pitchFamily="34" charset="0"/>
                <a:cs typeface="Arial" panose="020B0604020202020204" pitchFamily="34" charset="0"/>
              </a:rPr>
              <a:t>In </a:t>
            </a:r>
            <a:r>
              <a:rPr lang="en-GB" sz="2400" b="1" dirty="0">
                <a:latin typeface="Arial" panose="020B0604020202020204" pitchFamily="34" charset="0"/>
                <a:cs typeface="Arial" panose="020B0604020202020204" pitchFamily="34" charset="0"/>
              </a:rPr>
              <a:t>the myth</a:t>
            </a:r>
            <a:r>
              <a:rPr lang="en-GB" sz="2400" dirty="0">
                <a:latin typeface="Arial" panose="020B0604020202020204" pitchFamily="34" charset="0"/>
                <a:cs typeface="Arial" panose="020B0604020202020204" pitchFamily="34" charset="0"/>
              </a:rPr>
              <a:t>, paradise is identified as the place where the deified Sumerian hero of the flood, </a:t>
            </a:r>
            <a:r>
              <a:rPr lang="en-GB" sz="2400" u="sng" dirty="0" err="1">
                <a:latin typeface="Arial" panose="020B0604020202020204" pitchFamily="34" charset="0"/>
                <a:cs typeface="Arial" panose="020B0604020202020204" pitchFamily="34" charset="0"/>
                <a:hlinkClick r:id="rId5" tooltip="Utnapishtim"/>
              </a:rPr>
              <a:t>Utnapishtim</a:t>
            </a:r>
            <a:r>
              <a:rPr lang="en-GB" sz="2400" dirty="0">
                <a:latin typeface="Arial" panose="020B0604020202020204" pitchFamily="34" charset="0"/>
                <a:cs typeface="Arial" panose="020B0604020202020204" pitchFamily="34" charset="0"/>
              </a:rPr>
              <a:t> (</a:t>
            </a:r>
            <a:r>
              <a:rPr lang="en-GB" sz="2400" u="sng" dirty="0" err="1">
                <a:latin typeface="Arial" panose="020B0604020202020204" pitchFamily="34" charset="0"/>
                <a:cs typeface="Arial" panose="020B0604020202020204" pitchFamily="34" charset="0"/>
                <a:hlinkClick r:id="rId6" tooltip="Ziusudra"/>
              </a:rPr>
              <a:t>Ziusudra</a:t>
            </a:r>
            <a:r>
              <a:rPr lang="en-GB" sz="2400" dirty="0">
                <a:latin typeface="Arial" panose="020B0604020202020204" pitchFamily="34" charset="0"/>
                <a:cs typeface="Arial" panose="020B0604020202020204" pitchFamily="34" charset="0"/>
              </a:rPr>
              <a:t>), was taken by the gods to live forever</a:t>
            </a:r>
            <a:r>
              <a:rPr lang="en-GB" sz="2400" dirty="0" smtClean="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Once in the garden of the gods, Gilgamesh finds all sorts of precious stones, similar to </a:t>
            </a:r>
            <a:r>
              <a:rPr lang="en-GB" sz="2400" u="sng" dirty="0">
                <a:latin typeface="Arial" panose="020B0604020202020204" pitchFamily="34" charset="0"/>
                <a:cs typeface="Arial" panose="020B0604020202020204" pitchFamily="34" charset="0"/>
                <a:hlinkClick r:id="rId7"/>
              </a:rPr>
              <a:t>Genesis 2:12</a:t>
            </a:r>
            <a:r>
              <a:rPr lang="en-GB" sz="2400" dirty="0" smtClean="0">
                <a:latin typeface="Arial" panose="020B0604020202020204" pitchFamily="34" charset="0"/>
                <a:cs typeface="Arial" panose="020B0604020202020204" pitchFamily="34" charset="0"/>
              </a:rPr>
              <a:t>:</a:t>
            </a:r>
          </a:p>
          <a:p>
            <a:endParaRPr lang="en-GB" sz="2400" dirty="0">
              <a:latin typeface="Arial" panose="020B0604020202020204" pitchFamily="34" charset="0"/>
              <a:cs typeface="Arial" panose="020B0604020202020204" pitchFamily="34" charset="0"/>
            </a:endParaRPr>
          </a:p>
          <a:p>
            <a:r>
              <a:rPr lang="en-GB" sz="2400" i="1" dirty="0">
                <a:latin typeface="Arial" panose="020B0604020202020204" pitchFamily="34" charset="0"/>
                <a:cs typeface="Arial" panose="020B0604020202020204" pitchFamily="34" charset="0"/>
              </a:rPr>
              <a:t>There was a garden of the gods: all round him stood bushes bearing gems ... fruit of </a:t>
            </a:r>
            <a:r>
              <a:rPr lang="en-GB" sz="2400" i="1" u="sng" dirty="0">
                <a:latin typeface="Arial" panose="020B0604020202020204" pitchFamily="34" charset="0"/>
                <a:cs typeface="Arial" panose="020B0604020202020204" pitchFamily="34" charset="0"/>
                <a:hlinkClick r:id="rId8" tooltip="Carnelian"/>
              </a:rPr>
              <a:t>carnelian</a:t>
            </a:r>
            <a:r>
              <a:rPr lang="en-GB" sz="2400" i="1" dirty="0">
                <a:latin typeface="Arial" panose="020B0604020202020204" pitchFamily="34" charset="0"/>
                <a:cs typeface="Arial" panose="020B0604020202020204" pitchFamily="34" charset="0"/>
              </a:rPr>
              <a:t> with the </a:t>
            </a:r>
            <a:r>
              <a:rPr lang="en-GB" sz="2400" i="1" u="sng" dirty="0">
                <a:latin typeface="Arial" panose="020B0604020202020204" pitchFamily="34" charset="0"/>
                <a:cs typeface="Arial" panose="020B0604020202020204" pitchFamily="34" charset="0"/>
                <a:hlinkClick r:id="rId9" tooltip="Vine"/>
              </a:rPr>
              <a:t>vine</a:t>
            </a:r>
            <a:r>
              <a:rPr lang="en-GB" sz="2400" i="1" dirty="0">
                <a:latin typeface="Arial" panose="020B0604020202020204" pitchFamily="34" charset="0"/>
                <a:cs typeface="Arial" panose="020B0604020202020204" pitchFamily="34" charset="0"/>
              </a:rPr>
              <a:t> hanging from it, beautiful to look at; </a:t>
            </a:r>
            <a:r>
              <a:rPr lang="en-GB" sz="2400" i="1" u="sng" dirty="0">
                <a:latin typeface="Arial" panose="020B0604020202020204" pitchFamily="34" charset="0"/>
                <a:cs typeface="Arial" panose="020B0604020202020204" pitchFamily="34" charset="0"/>
                <a:hlinkClick r:id="rId10" tooltip="Lapis lazuli"/>
              </a:rPr>
              <a:t>lapis lazuli</a:t>
            </a:r>
            <a:r>
              <a:rPr lang="en-GB" sz="2400" i="1" dirty="0">
                <a:latin typeface="Arial" panose="020B0604020202020204" pitchFamily="34" charset="0"/>
                <a:cs typeface="Arial" panose="020B0604020202020204" pitchFamily="34" charset="0"/>
              </a:rPr>
              <a:t> leaves hung thick with fruit, sweet to see ... rare stones, </a:t>
            </a:r>
            <a:r>
              <a:rPr lang="en-GB" sz="2400" i="1" u="sng" dirty="0">
                <a:latin typeface="Arial" panose="020B0604020202020204" pitchFamily="34" charset="0"/>
                <a:cs typeface="Arial" panose="020B0604020202020204" pitchFamily="34" charset="0"/>
                <a:hlinkClick r:id="rId11" tooltip="Agate"/>
              </a:rPr>
              <a:t>agate</a:t>
            </a:r>
            <a:r>
              <a:rPr lang="en-GB" sz="2400" i="1" dirty="0">
                <a:latin typeface="Arial" panose="020B0604020202020204" pitchFamily="34" charset="0"/>
                <a:cs typeface="Arial" panose="020B0604020202020204" pitchFamily="34" charset="0"/>
              </a:rPr>
              <a:t> and </a:t>
            </a:r>
            <a:r>
              <a:rPr lang="en-GB" sz="2400" i="1" u="sng" dirty="0">
                <a:latin typeface="Arial" panose="020B0604020202020204" pitchFamily="34" charset="0"/>
                <a:cs typeface="Arial" panose="020B0604020202020204" pitchFamily="34" charset="0"/>
                <a:hlinkClick r:id="rId12" tooltip="Pearl"/>
              </a:rPr>
              <a:t>pearls</a:t>
            </a:r>
            <a:r>
              <a:rPr lang="en-GB" sz="2400" i="1" dirty="0">
                <a:latin typeface="Arial" panose="020B0604020202020204" pitchFamily="34" charset="0"/>
                <a:cs typeface="Arial" panose="020B0604020202020204" pitchFamily="34" charset="0"/>
              </a:rPr>
              <a:t> from out the sea.</a:t>
            </a:r>
            <a:r>
              <a:rPr lang="en-GB" sz="2400" i="1" u="sng" baseline="30000" dirty="0">
                <a:latin typeface="Arial" panose="020B0604020202020204" pitchFamily="34" charset="0"/>
                <a:cs typeface="Arial" panose="020B0604020202020204" pitchFamily="34" charset="0"/>
                <a:hlinkClick r:id="rId13"/>
              </a:rPr>
              <a:t>[90</a:t>
            </a:r>
            <a:r>
              <a:rPr lang="en-GB" sz="2400" i="1" u="sng" baseline="30000" dirty="0" smtClean="0">
                <a:latin typeface="Arial" panose="020B0604020202020204" pitchFamily="34" charset="0"/>
                <a:cs typeface="Arial" panose="020B0604020202020204" pitchFamily="34" charset="0"/>
                <a:hlinkClick r:id="rId13"/>
              </a:rPr>
              <a:t>]</a:t>
            </a:r>
            <a:endParaRPr lang="en-GB" sz="2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4326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3" y="188640"/>
            <a:ext cx="8263459" cy="822849"/>
          </a:xfrm>
        </p:spPr>
        <p:txBody>
          <a:bodyPr>
            <a:noAutofit/>
          </a:bodyPr>
          <a:lstStyle/>
          <a:p>
            <a:r>
              <a:rPr lang="en-GB" sz="3200" dirty="0" smtClean="0">
                <a:latin typeface="Arial" panose="020B0604020202020204" pitchFamily="34" charset="0"/>
                <a:cs typeface="Arial" panose="020B0604020202020204" pitchFamily="34" charset="0"/>
              </a:rPr>
              <a:t/>
            </a:r>
            <a:br>
              <a:rPr lang="en-GB" sz="3200" dirty="0" smtClean="0">
                <a:latin typeface="Arial" panose="020B0604020202020204" pitchFamily="34" charset="0"/>
                <a:cs typeface="Arial" panose="020B0604020202020204" pitchFamily="34" charset="0"/>
              </a:rPr>
            </a:br>
            <a:r>
              <a:rPr lang="en-GB" sz="3200" dirty="0" smtClean="0">
                <a:latin typeface="Arial" panose="020B0604020202020204" pitchFamily="34" charset="0"/>
                <a:cs typeface="Arial" panose="020B0604020202020204" pitchFamily="34" charset="0"/>
              </a:rPr>
              <a:t>Song </a:t>
            </a:r>
            <a:r>
              <a:rPr lang="en-GB" sz="3200" dirty="0">
                <a:latin typeface="Arial" panose="020B0604020202020204" pitchFamily="34" charset="0"/>
                <a:cs typeface="Arial" panose="020B0604020202020204" pitchFamily="34" charset="0"/>
              </a:rPr>
              <a:t>of the </a:t>
            </a:r>
            <a:r>
              <a:rPr lang="en-GB" sz="3200" dirty="0" smtClean="0">
                <a:latin typeface="Arial" panose="020B0604020202020204" pitchFamily="34" charset="0"/>
                <a:cs typeface="Arial" panose="020B0604020202020204" pitchFamily="34" charset="0"/>
              </a:rPr>
              <a:t>Hoe</a:t>
            </a:r>
            <a:r>
              <a:rPr lang="en-GB" sz="3200" dirty="0">
                <a:latin typeface="Arial" panose="020B0604020202020204" pitchFamily="34" charset="0"/>
                <a:cs typeface="Arial" panose="020B0604020202020204" pitchFamily="34" charset="0"/>
              </a:rPr>
              <a:t/>
            </a:r>
            <a:br>
              <a:rPr lang="en-GB" sz="3200" dirty="0">
                <a:latin typeface="Arial" panose="020B0604020202020204" pitchFamily="34" charset="0"/>
                <a:cs typeface="Arial" panose="020B0604020202020204" pitchFamily="34" charset="0"/>
              </a:rPr>
            </a:br>
            <a:endParaRPr lang="en-GB" sz="3200" dirty="0">
              <a:latin typeface="Arial" panose="020B0604020202020204" pitchFamily="34" charset="0"/>
              <a:cs typeface="Arial" panose="020B0604020202020204" pitchFamily="34" charset="0"/>
            </a:endParaRPr>
          </a:p>
        </p:txBody>
      </p:sp>
      <p:sp>
        <p:nvSpPr>
          <p:cNvPr id="3" name="Rectangle 2"/>
          <p:cNvSpPr/>
          <p:nvPr/>
        </p:nvSpPr>
        <p:spPr>
          <a:xfrm>
            <a:off x="263197" y="1011489"/>
            <a:ext cx="8640960" cy="1938992"/>
          </a:xfrm>
          <a:prstGeom prst="rect">
            <a:avLst/>
          </a:prstGeom>
        </p:spPr>
        <p:txBody>
          <a:bodyPr wrap="square">
            <a:spAutoFit/>
          </a:bodyPr>
          <a:lstStyle/>
          <a:p>
            <a:r>
              <a:rPr lang="en-GB" sz="2400" dirty="0" smtClean="0">
                <a:latin typeface="Arial" panose="020B0604020202020204" pitchFamily="34" charset="0"/>
                <a:cs typeface="Arial" panose="020B0604020202020204" pitchFamily="34" charset="0"/>
              </a:rPr>
              <a:t>The </a:t>
            </a:r>
            <a:r>
              <a:rPr lang="en-GB" sz="2400" i="1" u="sng" dirty="0">
                <a:latin typeface="Arial" panose="020B0604020202020204" pitchFamily="34" charset="0"/>
                <a:cs typeface="Arial" panose="020B0604020202020204" pitchFamily="34" charset="0"/>
                <a:hlinkClick r:id="rId2" tooltip="Song of the hoe"/>
              </a:rPr>
              <a:t>Song of the hoe</a:t>
            </a:r>
            <a:r>
              <a:rPr lang="en-GB" sz="2400" dirty="0">
                <a:latin typeface="Arial" panose="020B0604020202020204" pitchFamily="34" charset="0"/>
                <a:cs typeface="Arial" panose="020B0604020202020204" pitchFamily="34" charset="0"/>
              </a:rPr>
              <a:t> features </a:t>
            </a:r>
            <a:r>
              <a:rPr lang="en-GB" sz="2400" u="sng" dirty="0">
                <a:latin typeface="Arial" panose="020B0604020202020204" pitchFamily="34" charset="0"/>
                <a:cs typeface="Arial" panose="020B0604020202020204" pitchFamily="34" charset="0"/>
                <a:hlinkClick r:id="rId3" tooltip="Enlil"/>
              </a:rPr>
              <a:t>Enlil</a:t>
            </a:r>
            <a:r>
              <a:rPr lang="en-GB" sz="2400" dirty="0">
                <a:latin typeface="Arial" panose="020B0604020202020204" pitchFamily="34" charset="0"/>
                <a:cs typeface="Arial" panose="020B0604020202020204" pitchFamily="34" charset="0"/>
              </a:rPr>
              <a:t> creating mankind with a hoe and the </a:t>
            </a:r>
            <a:r>
              <a:rPr lang="en-GB" sz="2400" u="sng" dirty="0" err="1">
                <a:latin typeface="Arial" panose="020B0604020202020204" pitchFamily="34" charset="0"/>
                <a:cs typeface="Arial" panose="020B0604020202020204" pitchFamily="34" charset="0"/>
                <a:hlinkClick r:id="rId4" tooltip="Annanuki"/>
              </a:rPr>
              <a:t>Annanuki</a:t>
            </a:r>
            <a:r>
              <a:rPr lang="en-GB" sz="2400" dirty="0">
                <a:latin typeface="Arial" panose="020B0604020202020204" pitchFamily="34" charset="0"/>
                <a:cs typeface="Arial" panose="020B0604020202020204" pitchFamily="34" charset="0"/>
              </a:rPr>
              <a:t> spreading outward from the original garden of the gods. It also mentions the Abzu being built in </a:t>
            </a:r>
            <a:r>
              <a:rPr lang="en-GB" sz="2400" dirty="0" err="1" smtClean="0">
                <a:latin typeface="Arial" panose="020B0604020202020204" pitchFamily="34" charset="0"/>
                <a:cs typeface="Arial" panose="020B0604020202020204" pitchFamily="34" charset="0"/>
              </a:rPr>
              <a:t>Eridu</a:t>
            </a:r>
            <a:r>
              <a:rPr lang="en-GB" sz="2400" dirty="0" smtClean="0">
                <a:latin typeface="Arial" panose="020B0604020202020204" pitchFamily="34" charset="0"/>
                <a:cs typeface="Arial" panose="020B0604020202020204" pitchFamily="34" charset="0"/>
              </a:rPr>
              <a:t>.</a:t>
            </a:r>
            <a:r>
              <a:rPr lang="en-GB" sz="2400" baseline="30000" dirty="0" smtClean="0">
                <a:latin typeface="Arial" panose="020B0604020202020204" pitchFamily="34" charset="0"/>
                <a:cs typeface="Arial" panose="020B0604020202020204" pitchFamily="34" charset="0"/>
                <a:hlinkClick r:id="rId5"/>
              </a:rPr>
              <a:t>[</a:t>
            </a:r>
            <a:r>
              <a:rPr lang="en-GB" sz="2400" baseline="30000" dirty="0">
                <a:latin typeface="Arial" panose="020B0604020202020204" pitchFamily="34" charset="0"/>
                <a:cs typeface="Arial" panose="020B0604020202020204" pitchFamily="34" charset="0"/>
                <a:hlinkClick r:id="rId5"/>
              </a:rPr>
              <a:t>60</a:t>
            </a:r>
            <a:r>
              <a:rPr lang="en-GB" sz="2400" baseline="30000" dirty="0" smtClean="0">
                <a:latin typeface="Arial" panose="020B0604020202020204" pitchFamily="34" charset="0"/>
                <a:cs typeface="Arial" panose="020B0604020202020204" pitchFamily="34" charset="0"/>
                <a:hlinkClick r:id="rId5"/>
              </a:rPr>
              <a:t>]</a:t>
            </a:r>
            <a:r>
              <a:rPr lang="en-GB" sz="2400" baseline="30000" dirty="0" smtClean="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  The Abzu is now defined as underground water or God’s Garden.</a:t>
            </a:r>
            <a:endParaRPr lang="en-GB" sz="2400" dirty="0">
              <a:latin typeface="Arial" panose="020B0604020202020204" pitchFamily="34" charset="0"/>
              <a:cs typeface="Arial" panose="020B0604020202020204" pitchFamily="34" charset="0"/>
            </a:endParaRPr>
          </a:p>
        </p:txBody>
      </p:sp>
      <p:pic>
        <p:nvPicPr>
          <p:cNvPr id="4" name="Picture 3" descr="cylinder_seal_va2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2574418" y="2780928"/>
            <a:ext cx="6156585" cy="385998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4"/>
          <p:cNvSpPr/>
          <p:nvPr/>
        </p:nvSpPr>
        <p:spPr>
          <a:xfrm>
            <a:off x="256571" y="3541645"/>
            <a:ext cx="2004547" cy="2677656"/>
          </a:xfrm>
          <a:prstGeom prst="rect">
            <a:avLst/>
          </a:prstGeom>
        </p:spPr>
        <p:txBody>
          <a:bodyPr wrap="square">
            <a:spAutoFit/>
          </a:bodyPr>
          <a:lstStyle/>
          <a:p>
            <a:r>
              <a:rPr lang="en-US" altLang="en-US" sz="2400" dirty="0">
                <a:latin typeface="Arial" panose="020B0604020202020204" pitchFamily="34" charset="0"/>
                <a:cs typeface="Arial" panose="020B0604020202020204" pitchFamily="34" charset="0"/>
              </a:rPr>
              <a:t>Cylinder seal Va243 which resides in a Berlin museum – Enlil holding the Plough</a:t>
            </a:r>
            <a:endParaRPr lang="en-GB" sz="2400" dirty="0"/>
          </a:p>
        </p:txBody>
      </p:sp>
    </p:spTree>
    <p:extLst>
      <p:ext uri="{BB962C8B-B14F-4D97-AF65-F5344CB8AC3E}">
        <p14:creationId xmlns:p14="http://schemas.microsoft.com/office/powerpoint/2010/main" val="3354532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9250" name="Picture 2" descr="~AUT0039"/>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l="5620" t="5440" r="2208" b="42053"/>
          <a:stretch>
            <a:fillRect/>
          </a:stretch>
        </p:blipFill>
        <p:spPr>
          <a:xfrm>
            <a:off x="468313" y="1196975"/>
            <a:ext cx="8280400" cy="318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49251" name="Picture 3" descr="~AUT0004"/>
          <p:cNvPicPr>
            <a:picLocks noChangeAspect="1" noChangeArrowheads="1"/>
          </p:cNvPicPr>
          <p:nvPr/>
        </p:nvPicPr>
        <p:blipFill>
          <a:blip r:embed="rId3">
            <a:extLst>
              <a:ext uri="{28A0092B-C50C-407E-A947-70E740481C1C}">
                <a14:useLocalDpi xmlns:a14="http://schemas.microsoft.com/office/drawing/2010/main" val="0"/>
              </a:ext>
            </a:extLst>
          </a:blip>
          <a:srcRect b="30057"/>
          <a:stretch>
            <a:fillRect/>
          </a:stretch>
        </p:blipFill>
        <p:spPr bwMode="auto">
          <a:xfrm>
            <a:off x="2195513" y="4581525"/>
            <a:ext cx="4824412"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9252" name="Rectangle 4"/>
          <p:cNvSpPr>
            <a:spLocks noChangeArrowheads="1"/>
          </p:cNvSpPr>
          <p:nvPr/>
        </p:nvSpPr>
        <p:spPr bwMode="auto">
          <a:xfrm>
            <a:off x="179388" y="188913"/>
            <a:ext cx="885710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altLang="en-US" sz="3200" b="1" dirty="0" err="1">
                <a:solidFill>
                  <a:schemeClr val="tx2"/>
                </a:solidFill>
                <a:latin typeface="Arial" panose="020B0604020202020204" pitchFamily="34" charset="0"/>
                <a:cs typeface="Arial" panose="020B0604020202020204" pitchFamily="34" charset="0"/>
              </a:rPr>
              <a:t>Seeder</a:t>
            </a:r>
            <a:r>
              <a:rPr lang="en-GB" altLang="en-US" sz="3200" b="1" dirty="0">
                <a:solidFill>
                  <a:schemeClr val="tx2"/>
                </a:solidFill>
                <a:latin typeface="Arial" panose="020B0604020202020204" pitchFamily="34" charset="0"/>
                <a:cs typeface="Arial" panose="020B0604020202020204" pitchFamily="34" charset="0"/>
              </a:rPr>
              <a:t> Plough</a:t>
            </a:r>
            <a:br>
              <a:rPr lang="en-GB" altLang="en-US" sz="3200" b="1" dirty="0">
                <a:solidFill>
                  <a:schemeClr val="tx2"/>
                </a:solidFill>
                <a:latin typeface="Arial" panose="020B0604020202020204" pitchFamily="34" charset="0"/>
                <a:cs typeface="Arial" panose="020B0604020202020204" pitchFamily="34" charset="0"/>
              </a:rPr>
            </a:br>
            <a:r>
              <a:rPr lang="en-GB" altLang="en-US" sz="2400" b="1" dirty="0">
                <a:solidFill>
                  <a:schemeClr val="tx2"/>
                </a:solidFill>
                <a:latin typeface="Arial" panose="020B0604020202020204" pitchFamily="34" charset="0"/>
                <a:cs typeface="Arial" panose="020B0604020202020204" pitchFamily="34" charset="0"/>
              </a:rPr>
              <a:t> </a:t>
            </a:r>
            <a:r>
              <a:rPr lang="en-GB" altLang="en-US" sz="2400" b="1" dirty="0" smtClean="0">
                <a:solidFill>
                  <a:schemeClr val="tx2"/>
                </a:solidFill>
                <a:latin typeface="Arial" panose="020B0604020202020204" pitchFamily="34" charset="0"/>
                <a:cs typeface="Arial" panose="020B0604020202020204" pitchFamily="34" charset="0"/>
              </a:rPr>
              <a:t>Below </a:t>
            </a:r>
            <a:r>
              <a:rPr lang="en-GB" altLang="en-US" sz="2400" b="1" dirty="0">
                <a:solidFill>
                  <a:schemeClr val="tx2"/>
                </a:solidFill>
                <a:latin typeface="Arial" panose="020B0604020202020204" pitchFamily="34" charset="0"/>
                <a:cs typeface="Arial" panose="020B0604020202020204" pitchFamily="34" charset="0"/>
              </a:rPr>
              <a:t>- cylinder-seal </a:t>
            </a:r>
            <a:r>
              <a:rPr lang="en-GB" altLang="en-US" sz="2400" b="1" dirty="0" smtClean="0">
                <a:solidFill>
                  <a:schemeClr val="tx2"/>
                </a:solidFill>
                <a:latin typeface="Arial" panose="020B0604020202020204" pitchFamily="34" charset="0"/>
                <a:cs typeface="Arial" panose="020B0604020202020204" pitchFamily="34" charset="0"/>
              </a:rPr>
              <a:t>impression on Nippur </a:t>
            </a:r>
            <a:r>
              <a:rPr lang="en-GB" altLang="en-US" sz="2400" b="1" dirty="0">
                <a:solidFill>
                  <a:schemeClr val="tx2"/>
                </a:solidFill>
                <a:latin typeface="Arial" panose="020B0604020202020204" pitchFamily="34" charset="0"/>
                <a:cs typeface="Arial" panose="020B0604020202020204" pitchFamily="34" charset="0"/>
              </a:rPr>
              <a:t>tablet </a:t>
            </a:r>
            <a:r>
              <a:rPr lang="en-GB" altLang="en-US" sz="2400" b="1" dirty="0" smtClean="0">
                <a:solidFill>
                  <a:schemeClr val="tx2"/>
                </a:solidFill>
                <a:latin typeface="Arial" panose="020B0604020202020204" pitchFamily="34" charset="0"/>
                <a:cs typeface="Arial" panose="020B0604020202020204" pitchFamily="34" charset="0"/>
              </a:rPr>
              <a:t>4,000 BC</a:t>
            </a:r>
            <a:endParaRPr lang="en-US" altLang="en-US" sz="24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28388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latin typeface="Arial" panose="020B0604020202020204" pitchFamily="34" charset="0"/>
                <a:cs typeface="Arial" panose="020B0604020202020204" pitchFamily="34" charset="0"/>
              </a:rPr>
              <a:t>Kesh temple (</a:t>
            </a:r>
            <a:r>
              <a:rPr lang="en-GB" sz="3600" dirty="0" err="1" smtClean="0">
                <a:latin typeface="Arial" panose="020B0604020202020204" pitchFamily="34" charset="0"/>
                <a:cs typeface="Arial" panose="020B0604020202020204" pitchFamily="34" charset="0"/>
              </a:rPr>
              <a:t>temon</a:t>
            </a:r>
            <a:r>
              <a:rPr lang="en-GB" sz="3600" dirty="0" smtClean="0">
                <a:latin typeface="Arial" panose="020B0604020202020204" pitchFamily="34" charset="0"/>
                <a:cs typeface="Arial" panose="020B0604020202020204" pitchFamily="34" charset="0"/>
              </a:rPr>
              <a:t>) hymn - Wikipedia</a:t>
            </a:r>
            <a:endParaRPr lang="en-GB" sz="3600" dirty="0">
              <a:latin typeface="Arial" panose="020B0604020202020204" pitchFamily="34" charset="0"/>
              <a:cs typeface="Arial" panose="020B0604020202020204" pitchFamily="34" charset="0"/>
            </a:endParaRPr>
          </a:p>
        </p:txBody>
      </p:sp>
      <p:sp>
        <p:nvSpPr>
          <p:cNvPr id="3" name="Rectangle 2"/>
          <p:cNvSpPr>
            <a:spLocks noChangeArrowheads="1"/>
          </p:cNvSpPr>
          <p:nvPr/>
        </p:nvSpPr>
        <p:spPr bwMode="auto">
          <a:xfrm>
            <a:off x="431540" y="831240"/>
            <a:ext cx="8280920" cy="496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GB" altLang="en-US" sz="1400" dirty="0">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In the </a:t>
            </a:r>
            <a:r>
              <a:rPr kumimoji="0" lang="en-GB" altLang="en-US" sz="2800" b="0" i="1" u="none" strike="noStrike" cap="none" normalizeH="0" baseline="0" dirty="0" smtClean="0">
                <a:ln>
                  <a:noFill/>
                </a:ln>
                <a:solidFill>
                  <a:srgbClr val="0000FF"/>
                </a:solidFill>
                <a:effectLst/>
                <a:latin typeface="Arial" pitchFamily="34" charset="0"/>
                <a:ea typeface="Calibri" pitchFamily="34" charset="0"/>
                <a:cs typeface="Arial" pitchFamily="34" charset="0"/>
                <a:hlinkClick r:id="rId2" tooltip="Kesh temple hymn"/>
              </a:rPr>
              <a:t>Kesh temple hymn</a:t>
            </a:r>
            <a:r>
              <a:rPr kumimoji="0" lang="en-GB" altLang="en-US"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the first recorded description (c. 2,600 BC) of a domain of the gods is a garden - The four corners of heaven became green for Enlil like a garden."</a:t>
            </a:r>
            <a:r>
              <a:rPr kumimoji="0" lang="en-GB" altLang="en-US" sz="2800" b="0" i="0" u="none" strike="noStrike" cap="none" normalizeH="0" baseline="30000" dirty="0" smtClean="0">
                <a:ln>
                  <a:noFill/>
                </a:ln>
                <a:solidFill>
                  <a:srgbClr val="0000FF"/>
                </a:solidFill>
                <a:effectLst/>
                <a:latin typeface="Arial" pitchFamily="34" charset="0"/>
                <a:ea typeface="Calibri" pitchFamily="34" charset="0"/>
                <a:cs typeface="Arial" pitchFamily="34" charset="0"/>
                <a:hlinkClick r:id="rId3"/>
              </a:rPr>
              <a:t>[60]</a:t>
            </a:r>
            <a:endParaRPr kumimoji="0" lang="en-GB" altLang="en-US" sz="2800" b="0" i="0" u="none" strike="noStrike" cap="none" normalizeH="0" baseline="30000" dirty="0" smtClean="0">
              <a:ln>
                <a:noFill/>
              </a:ln>
              <a:solidFill>
                <a:srgbClr val="0000FF"/>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GB" altLang="en-US" sz="2800" baseline="30000" dirty="0">
              <a:solidFill>
                <a:srgbClr val="0000FF"/>
              </a:solidFill>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In an earlier translation of this myth by </a:t>
            </a:r>
            <a:r>
              <a:rPr kumimoji="0" lang="en-GB" altLang="en-US" sz="2800" b="0" i="0" u="none" strike="noStrike" cap="none" normalizeH="0" baseline="0" dirty="0" smtClean="0">
                <a:ln>
                  <a:noFill/>
                </a:ln>
                <a:solidFill>
                  <a:srgbClr val="0000FF"/>
                </a:solidFill>
                <a:effectLst/>
                <a:latin typeface="Arial" pitchFamily="34" charset="0"/>
                <a:ea typeface="Calibri" pitchFamily="34" charset="0"/>
                <a:cs typeface="Arial" pitchFamily="34" charset="0"/>
                <a:hlinkClick r:id="rId4" tooltip="George Aaron Barton"/>
              </a:rPr>
              <a:t>George Aaron Barton</a:t>
            </a:r>
            <a:r>
              <a:rPr kumimoji="0" lang="en-GB" altLang="en-US"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in </a:t>
            </a:r>
            <a:r>
              <a:rPr kumimoji="0" lang="en-GB" altLang="en-US" sz="2800" b="0" i="1" u="none" strike="noStrike" cap="none" normalizeH="0" baseline="0" dirty="0" smtClean="0">
                <a:ln>
                  <a:noFill/>
                </a:ln>
                <a:solidFill>
                  <a:srgbClr val="0000FF"/>
                </a:solidFill>
                <a:effectLst/>
                <a:latin typeface="Arial" pitchFamily="34" charset="0"/>
                <a:ea typeface="Calibri" pitchFamily="34" charset="0"/>
                <a:cs typeface="Arial" pitchFamily="34" charset="0"/>
                <a:hlinkClick r:id="rId5" tooltip="Miscellaneous Babylonian Inscriptions"/>
              </a:rPr>
              <a:t>Miscellaneous Babylonian Inscriptions</a:t>
            </a:r>
            <a:r>
              <a:rPr kumimoji="0" lang="en-GB" altLang="en-US"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lang="en-GB" altLang="en-US" sz="2800" dirty="0" smtClean="0">
                <a:latin typeface="Arial" pitchFamily="34" charset="0"/>
                <a:ea typeface="Calibri" pitchFamily="34" charset="0"/>
                <a:cs typeface="Arial" pitchFamily="34" charset="0"/>
              </a:rPr>
              <a:t>(1916) </a:t>
            </a:r>
            <a:r>
              <a:rPr kumimoji="0" lang="en-GB" altLang="en-US"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he considered it to read - "In </a:t>
            </a:r>
            <a:r>
              <a:rPr kumimoji="0" lang="en-GB" altLang="en-US" sz="2800" b="0" i="0" u="none" strike="noStrike" cap="none" normalizeH="0" baseline="0" dirty="0" err="1" smtClean="0">
                <a:ln>
                  <a:noFill/>
                </a:ln>
                <a:solidFill>
                  <a:srgbClr val="0000FF"/>
                </a:solidFill>
                <a:effectLst/>
                <a:latin typeface="Arial" pitchFamily="34" charset="0"/>
                <a:ea typeface="Calibri" pitchFamily="34" charset="0"/>
                <a:cs typeface="Arial" pitchFamily="34" charset="0"/>
                <a:hlinkClick r:id="rId6" tooltip="Hursag"/>
              </a:rPr>
              <a:t>hursag</a:t>
            </a:r>
            <a:r>
              <a:rPr kumimoji="0" lang="en-GB" altLang="en-US"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the garden of the gods were green."</a:t>
            </a:r>
            <a:r>
              <a:rPr kumimoji="0" lang="en-GB" altLang="en-US" sz="2800" b="0" i="0" u="none" strike="noStrike" cap="none" normalizeH="0" baseline="30000" dirty="0" smtClean="0">
                <a:ln>
                  <a:noFill/>
                </a:ln>
                <a:solidFill>
                  <a:srgbClr val="0000FF"/>
                </a:solidFill>
                <a:effectLst/>
                <a:latin typeface="Arial" pitchFamily="34" charset="0"/>
                <a:ea typeface="Calibri" pitchFamily="34" charset="0"/>
                <a:cs typeface="Arial" pitchFamily="34" charset="0"/>
                <a:hlinkClick r:id="rId7"/>
              </a:rPr>
              <a:t>[82]</a:t>
            </a:r>
            <a:endParaRPr kumimoji="0" lang="en-GB" alt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00858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noAutofit/>
          </a:bodyPr>
          <a:lstStyle/>
          <a:p>
            <a:pPr lvl="0"/>
            <a:r>
              <a:rPr lang="en-GB" altLang="en-US" sz="3200" dirty="0" smtClean="0">
                <a:latin typeface="Arial" pitchFamily="34" charset="0"/>
                <a:ea typeface="Calibri" pitchFamily="34" charset="0"/>
                <a:cs typeface="Arial" pitchFamily="34" charset="0"/>
              </a:rPr>
              <a:t/>
            </a:r>
            <a:br>
              <a:rPr lang="en-GB" altLang="en-US" sz="3200" dirty="0" smtClean="0">
                <a:latin typeface="Arial" pitchFamily="34" charset="0"/>
                <a:ea typeface="Calibri" pitchFamily="34" charset="0"/>
                <a:cs typeface="Arial" pitchFamily="34" charset="0"/>
              </a:rPr>
            </a:br>
            <a:r>
              <a:rPr lang="en-GB" altLang="en-US" sz="3200" dirty="0" smtClean="0">
                <a:latin typeface="Arial" pitchFamily="34" charset="0"/>
                <a:ea typeface="Calibri" pitchFamily="34" charset="0"/>
                <a:cs typeface="Arial" pitchFamily="34" charset="0"/>
              </a:rPr>
              <a:t>Cuneiform </a:t>
            </a:r>
            <a:r>
              <a:rPr lang="en-GB" altLang="en-US" sz="3200" dirty="0">
                <a:latin typeface="Arial" pitchFamily="34" charset="0"/>
                <a:ea typeface="Calibri" pitchFamily="34" charset="0"/>
                <a:cs typeface="Arial" pitchFamily="34" charset="0"/>
              </a:rPr>
              <a:t>tablet with the </a:t>
            </a:r>
            <a:r>
              <a:rPr lang="en-GB" altLang="en-US" sz="3200" dirty="0" err="1">
                <a:latin typeface="Arial" pitchFamily="34" charset="0"/>
                <a:ea typeface="Calibri" pitchFamily="34" charset="0"/>
                <a:cs typeface="Arial" pitchFamily="34" charset="0"/>
              </a:rPr>
              <a:t>Atra-Hasis</a:t>
            </a:r>
            <a:r>
              <a:rPr lang="en-GB" altLang="en-US" sz="3200" dirty="0">
                <a:latin typeface="Arial" pitchFamily="34" charset="0"/>
                <a:ea typeface="Calibri" pitchFamily="34" charset="0"/>
                <a:cs typeface="Arial" pitchFamily="34" charset="0"/>
              </a:rPr>
              <a:t> Epic in the British Museum</a:t>
            </a:r>
            <a:r>
              <a:rPr lang="en-GB" altLang="en-US" sz="3200" dirty="0">
                <a:latin typeface="Arial" pitchFamily="34" charset="0"/>
                <a:cs typeface="Arial" pitchFamily="34" charset="0"/>
              </a:rPr>
              <a:t/>
            </a:r>
            <a:br>
              <a:rPr lang="en-GB" altLang="en-US" sz="3200" dirty="0">
                <a:latin typeface="Arial" pitchFamily="34" charset="0"/>
                <a:cs typeface="Arial" pitchFamily="34" charset="0"/>
              </a:rPr>
            </a:br>
            <a:endParaRPr lang="en-GB" sz="3200" dirty="0"/>
          </a:p>
        </p:txBody>
      </p:sp>
      <p:pic>
        <p:nvPicPr>
          <p:cNvPr id="3" name="Picture 1" descr="cid:image001.jpg@01D18B71.637E1E3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411760" y="1539917"/>
            <a:ext cx="4320480" cy="5106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224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917" y="116632"/>
            <a:ext cx="8348883" cy="1224136"/>
          </a:xfrm>
        </p:spPr>
        <p:txBody>
          <a:bodyPr>
            <a:normAutofit fontScale="90000"/>
          </a:bodyPr>
          <a:lstStyle/>
          <a:p>
            <a:pPr lvl="0"/>
            <a:r>
              <a:rPr lang="en-GB" altLang="en-US" sz="3600" dirty="0" smtClean="0">
                <a:latin typeface="Arial" pitchFamily="34" charset="0"/>
                <a:ea typeface="Calibri" pitchFamily="34" charset="0"/>
                <a:cs typeface="Arial" pitchFamily="34" charset="0"/>
              </a:rPr>
              <a:t/>
            </a:r>
            <a:br>
              <a:rPr lang="en-GB" altLang="en-US" sz="3600" dirty="0" smtClean="0">
                <a:latin typeface="Arial" pitchFamily="34" charset="0"/>
                <a:ea typeface="Calibri" pitchFamily="34" charset="0"/>
                <a:cs typeface="Arial" pitchFamily="34" charset="0"/>
              </a:rPr>
            </a:br>
            <a:r>
              <a:rPr lang="en-GB" altLang="en-US" sz="3600" dirty="0" smtClean="0">
                <a:latin typeface="Arial" pitchFamily="34" charset="0"/>
                <a:ea typeface="Calibri" pitchFamily="34" charset="0"/>
                <a:cs typeface="Arial" pitchFamily="34" charset="0"/>
              </a:rPr>
              <a:t>Cuneiform </a:t>
            </a:r>
            <a:r>
              <a:rPr lang="en-GB" altLang="en-US" sz="3600" dirty="0">
                <a:latin typeface="Arial" pitchFamily="34" charset="0"/>
                <a:ea typeface="Calibri" pitchFamily="34" charset="0"/>
                <a:cs typeface="Arial" pitchFamily="34" charset="0"/>
              </a:rPr>
              <a:t>tablet with the </a:t>
            </a:r>
            <a:r>
              <a:rPr lang="en-GB" altLang="en-US" sz="3600" dirty="0" err="1">
                <a:latin typeface="Arial" pitchFamily="34" charset="0"/>
                <a:ea typeface="Calibri" pitchFamily="34" charset="0"/>
                <a:cs typeface="Arial" pitchFamily="34" charset="0"/>
              </a:rPr>
              <a:t>Atra-Hasis</a:t>
            </a:r>
            <a:r>
              <a:rPr lang="en-GB" altLang="en-US" sz="3600" dirty="0">
                <a:latin typeface="Arial" pitchFamily="34" charset="0"/>
                <a:ea typeface="Calibri" pitchFamily="34" charset="0"/>
                <a:cs typeface="Arial" pitchFamily="34" charset="0"/>
              </a:rPr>
              <a:t> Epic in the British </a:t>
            </a:r>
            <a:r>
              <a:rPr lang="en-GB" altLang="en-US" sz="3600" dirty="0" smtClean="0">
                <a:latin typeface="Arial" pitchFamily="34" charset="0"/>
                <a:ea typeface="Calibri" pitchFamily="34" charset="0"/>
                <a:cs typeface="Arial" pitchFamily="34" charset="0"/>
              </a:rPr>
              <a:t>Museum - Wikipedia</a:t>
            </a:r>
            <a:r>
              <a:rPr lang="en-GB" altLang="en-US" dirty="0">
                <a:latin typeface="Arial" pitchFamily="34" charset="0"/>
                <a:cs typeface="Arial" pitchFamily="34" charset="0"/>
              </a:rPr>
              <a:t/>
            </a:r>
            <a:br>
              <a:rPr lang="en-GB" altLang="en-US" dirty="0">
                <a:latin typeface="Arial" pitchFamily="34" charset="0"/>
                <a:cs typeface="Arial" pitchFamily="34" charset="0"/>
              </a:rPr>
            </a:br>
            <a:endParaRPr lang="en-GB" dirty="0"/>
          </a:p>
        </p:txBody>
      </p:sp>
      <p:sp>
        <p:nvSpPr>
          <p:cNvPr id="4" name="Rectangle 3"/>
          <p:cNvSpPr/>
          <p:nvPr/>
        </p:nvSpPr>
        <p:spPr>
          <a:xfrm>
            <a:off x="323528" y="1412776"/>
            <a:ext cx="8496943" cy="5201424"/>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Sumerian paradise is described as a garden </a:t>
            </a:r>
            <a:r>
              <a:rPr lang="en-GB" sz="2400" b="1" dirty="0">
                <a:latin typeface="Arial" panose="020B0604020202020204" pitchFamily="34" charset="0"/>
                <a:cs typeface="Arial" panose="020B0604020202020204" pitchFamily="34" charset="0"/>
              </a:rPr>
              <a:t>in the myth </a:t>
            </a:r>
            <a:r>
              <a:rPr lang="en-GB" sz="2400" dirty="0">
                <a:latin typeface="Arial" panose="020B0604020202020204" pitchFamily="34" charset="0"/>
                <a:cs typeface="Arial" panose="020B0604020202020204" pitchFamily="34" charset="0"/>
              </a:rPr>
              <a:t>of </a:t>
            </a:r>
            <a:r>
              <a:rPr lang="en-GB" sz="2400" i="1" u="sng" dirty="0" err="1">
                <a:latin typeface="Arial" panose="020B0604020202020204" pitchFamily="34" charset="0"/>
                <a:cs typeface="Arial" panose="020B0604020202020204" pitchFamily="34" charset="0"/>
                <a:hlinkClick r:id="rId2" tooltip="Atrahasis"/>
              </a:rPr>
              <a:t>Atrahasis</a:t>
            </a:r>
            <a:r>
              <a:rPr lang="en-GB" sz="2400" dirty="0">
                <a:latin typeface="Arial" panose="020B0604020202020204" pitchFamily="34" charset="0"/>
                <a:cs typeface="Arial" panose="020B0604020202020204" pitchFamily="34" charset="0"/>
              </a:rPr>
              <a:t> where lower rank deities (the </a:t>
            </a:r>
            <a:r>
              <a:rPr lang="en-GB" sz="2400" u="sng" dirty="0" err="1">
                <a:latin typeface="Arial" panose="020B0604020202020204" pitchFamily="34" charset="0"/>
                <a:cs typeface="Arial" panose="020B0604020202020204" pitchFamily="34" charset="0"/>
                <a:hlinkClick r:id="rId3" tooltip="Igigi"/>
              </a:rPr>
              <a:t>Igigi</a:t>
            </a:r>
            <a:r>
              <a:rPr lang="en-GB" sz="2400" dirty="0">
                <a:latin typeface="Arial" panose="020B0604020202020204" pitchFamily="34" charset="0"/>
                <a:cs typeface="Arial" panose="020B0604020202020204" pitchFamily="34" charset="0"/>
              </a:rPr>
              <a:t>) are put to work digging a </a:t>
            </a:r>
            <a:r>
              <a:rPr lang="en-GB" sz="2400" u="sng" dirty="0">
                <a:latin typeface="Arial" panose="020B0604020202020204" pitchFamily="34" charset="0"/>
                <a:cs typeface="Arial" panose="020B0604020202020204" pitchFamily="34" charset="0"/>
                <a:hlinkClick r:id="rId4" tooltip="Watercourse"/>
              </a:rPr>
              <a:t>watercourse</a:t>
            </a:r>
            <a:r>
              <a:rPr lang="en-GB" sz="2400" dirty="0">
                <a:latin typeface="Arial" panose="020B0604020202020204" pitchFamily="34" charset="0"/>
                <a:cs typeface="Arial" panose="020B0604020202020204" pitchFamily="34" charset="0"/>
              </a:rPr>
              <a:t> by the more senior deities (the </a:t>
            </a:r>
            <a:r>
              <a:rPr lang="en-GB" sz="2400" u="sng" dirty="0" err="1">
                <a:latin typeface="Arial" panose="020B0604020202020204" pitchFamily="34" charset="0"/>
                <a:cs typeface="Arial" panose="020B0604020202020204" pitchFamily="34" charset="0"/>
                <a:hlinkClick r:id="rId5" tooltip="Annanuki"/>
              </a:rPr>
              <a:t>Annanuki</a:t>
            </a:r>
            <a:r>
              <a:rPr lang="en-GB" sz="2400" dirty="0">
                <a:latin typeface="Arial" panose="020B0604020202020204" pitchFamily="34" charset="0"/>
                <a:cs typeface="Arial" panose="020B0604020202020204" pitchFamily="34" charset="0"/>
              </a:rPr>
              <a:t>).</a:t>
            </a:r>
            <a:r>
              <a:rPr lang="en-GB" sz="2400" u="sng" baseline="30000" dirty="0">
                <a:latin typeface="Arial" panose="020B0604020202020204" pitchFamily="34" charset="0"/>
                <a:cs typeface="Arial" panose="020B0604020202020204" pitchFamily="34" charset="0"/>
                <a:hlinkClick r:id="rId6"/>
              </a:rPr>
              <a:t>[86</a:t>
            </a:r>
            <a:r>
              <a:rPr lang="en-GB" sz="2400" u="sng" baseline="30000" dirty="0" smtClean="0">
                <a:latin typeface="Arial" panose="020B0604020202020204" pitchFamily="34" charset="0"/>
                <a:cs typeface="Arial" panose="020B0604020202020204" pitchFamily="34" charset="0"/>
                <a:hlinkClick r:id="rId6"/>
              </a:rPr>
              <a:t>]</a:t>
            </a:r>
            <a:endParaRPr lang="en-GB" sz="2400" u="sng" baseline="30000" dirty="0" smtClean="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When the gods, like man. Bore the labour, carried the load. The gods' load was great, the toil </a:t>
            </a:r>
            <a:r>
              <a:rPr lang="en-GB" sz="2400" dirty="0" smtClean="0">
                <a:latin typeface="Arial" panose="020B0604020202020204" pitchFamily="34" charset="0"/>
                <a:cs typeface="Arial" panose="020B0604020202020204" pitchFamily="34" charset="0"/>
              </a:rPr>
              <a:t>grievous, </a:t>
            </a:r>
            <a:r>
              <a:rPr lang="en-GB" sz="2400" dirty="0">
                <a:latin typeface="Arial" panose="020B0604020202020204" pitchFamily="34" charset="0"/>
                <a:cs typeface="Arial" panose="020B0604020202020204" pitchFamily="34" charset="0"/>
              </a:rPr>
              <a:t>the trouble excessive. The great </a:t>
            </a:r>
            <a:r>
              <a:rPr lang="en-GB" sz="2400" dirty="0" err="1">
                <a:latin typeface="Arial" panose="020B0604020202020204" pitchFamily="34" charset="0"/>
                <a:cs typeface="Arial" panose="020B0604020202020204" pitchFamily="34" charset="0"/>
              </a:rPr>
              <a:t>Annanuki</a:t>
            </a:r>
            <a:r>
              <a:rPr lang="en-GB" sz="2400" dirty="0">
                <a:latin typeface="Arial" panose="020B0604020202020204" pitchFamily="34" charset="0"/>
                <a:cs typeface="Arial" panose="020B0604020202020204" pitchFamily="34" charset="0"/>
              </a:rPr>
              <a:t>, the Seven, Were making the </a:t>
            </a:r>
            <a:r>
              <a:rPr lang="en-GB" sz="2400" dirty="0" err="1">
                <a:latin typeface="Arial" panose="020B0604020202020204" pitchFamily="34" charset="0"/>
                <a:cs typeface="Arial" panose="020B0604020202020204" pitchFamily="34" charset="0"/>
              </a:rPr>
              <a:t>Igigu</a:t>
            </a:r>
            <a:r>
              <a:rPr lang="en-GB" sz="2400" dirty="0">
                <a:latin typeface="Arial" panose="020B0604020202020204" pitchFamily="34" charset="0"/>
                <a:cs typeface="Arial" panose="020B0604020202020204" pitchFamily="34" charset="0"/>
              </a:rPr>
              <a:t> undertake the toil.</a:t>
            </a:r>
            <a:r>
              <a:rPr lang="en-GB" sz="2400" u="sng" baseline="30000" dirty="0">
                <a:latin typeface="Arial" panose="020B0604020202020204" pitchFamily="34" charset="0"/>
                <a:cs typeface="Arial" panose="020B0604020202020204" pitchFamily="34" charset="0"/>
                <a:hlinkClick r:id="rId7"/>
              </a:rPr>
              <a:t>[87</a:t>
            </a:r>
            <a:r>
              <a:rPr lang="en-GB" sz="2400" u="sng" baseline="30000" dirty="0" smtClean="0">
                <a:latin typeface="Arial" panose="020B0604020202020204" pitchFamily="34" charset="0"/>
                <a:cs typeface="Arial" panose="020B0604020202020204" pitchFamily="34" charset="0"/>
                <a:hlinkClick r:id="rId7"/>
              </a:rPr>
              <a:t>]</a:t>
            </a:r>
            <a:endParaRPr lang="en-GB" sz="2400" u="sng" baseline="30000" dirty="0" smtClean="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The </a:t>
            </a:r>
            <a:r>
              <a:rPr lang="en-GB" sz="2400" dirty="0" err="1">
                <a:latin typeface="Arial" panose="020B0604020202020204" pitchFamily="34" charset="0"/>
                <a:cs typeface="Arial" panose="020B0604020202020204" pitchFamily="34" charset="0"/>
              </a:rPr>
              <a:t>Igigi</a:t>
            </a:r>
            <a:r>
              <a:rPr lang="en-GB" sz="2400" dirty="0">
                <a:latin typeface="Arial" panose="020B0604020202020204" pitchFamily="34" charset="0"/>
                <a:cs typeface="Arial" panose="020B0604020202020204" pitchFamily="34" charset="0"/>
              </a:rPr>
              <a:t> then rebel against the </a:t>
            </a:r>
            <a:r>
              <a:rPr lang="en-GB" sz="2400" u="sng" dirty="0">
                <a:latin typeface="Arial" panose="020B0604020202020204" pitchFamily="34" charset="0"/>
                <a:cs typeface="Arial" panose="020B0604020202020204" pitchFamily="34" charset="0"/>
                <a:hlinkClick r:id="rId8" tooltip="Dictatorship"/>
              </a:rPr>
              <a:t>dictatorship</a:t>
            </a:r>
            <a:r>
              <a:rPr lang="en-GB" sz="2400" dirty="0">
                <a:latin typeface="Arial" panose="020B0604020202020204" pitchFamily="34" charset="0"/>
                <a:cs typeface="Arial" panose="020B0604020202020204" pitchFamily="34" charset="0"/>
              </a:rPr>
              <a:t> of </a:t>
            </a:r>
            <a:r>
              <a:rPr lang="en-GB" sz="2400" u="sng" dirty="0">
                <a:latin typeface="Arial" panose="020B0604020202020204" pitchFamily="34" charset="0"/>
                <a:cs typeface="Arial" panose="020B0604020202020204" pitchFamily="34" charset="0"/>
                <a:hlinkClick r:id="rId9" tooltip="Enlil"/>
              </a:rPr>
              <a:t>Enlil</a:t>
            </a:r>
            <a:r>
              <a:rPr lang="en-GB" sz="2400" dirty="0">
                <a:latin typeface="Arial" panose="020B0604020202020204" pitchFamily="34" charset="0"/>
                <a:cs typeface="Arial" panose="020B0604020202020204" pitchFamily="34" charset="0"/>
              </a:rPr>
              <a:t>, setting fire to their tools and surrounding Enlil's great house by night. On hearing that toil on the irrigation channel is the reason for the disquiet, the </a:t>
            </a:r>
            <a:r>
              <a:rPr lang="en-GB" sz="2400" dirty="0" err="1">
                <a:latin typeface="Arial" panose="020B0604020202020204" pitchFamily="34" charset="0"/>
                <a:cs typeface="Arial" panose="020B0604020202020204" pitchFamily="34" charset="0"/>
              </a:rPr>
              <a:t>Annanuki</a:t>
            </a:r>
            <a:r>
              <a:rPr lang="en-GB" sz="2400" dirty="0">
                <a:latin typeface="Arial" panose="020B0604020202020204" pitchFamily="34" charset="0"/>
                <a:cs typeface="Arial" panose="020B0604020202020204" pitchFamily="34" charset="0"/>
              </a:rPr>
              <a:t> council decide to create man to carry out agricultural labour.</a:t>
            </a:r>
            <a:r>
              <a:rPr lang="en-GB" sz="2400" u="sng" baseline="30000" dirty="0">
                <a:latin typeface="Arial" panose="020B0604020202020204" pitchFamily="34" charset="0"/>
                <a:cs typeface="Arial" panose="020B0604020202020204" pitchFamily="34" charset="0"/>
                <a:hlinkClick r:id="rId7"/>
              </a:rPr>
              <a:t>[87]</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0226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04" y="188640"/>
            <a:ext cx="8229600" cy="1143000"/>
          </a:xfrm>
        </p:spPr>
        <p:txBody>
          <a:bodyPr>
            <a:normAutofit fontScale="90000"/>
          </a:bodyPr>
          <a:lstStyle/>
          <a:p>
            <a:r>
              <a:rPr lang="en-GB" b="1" dirty="0" smtClean="0"/>
              <a:t/>
            </a:r>
            <a:br>
              <a:rPr lang="en-GB" b="1" dirty="0" smtClean="0"/>
            </a:br>
            <a:r>
              <a:rPr lang="en-GB" sz="3600" b="1" dirty="0" smtClean="0">
                <a:latin typeface="Arial" panose="020B0604020202020204" pitchFamily="34" charset="0"/>
                <a:cs typeface="Arial" panose="020B0604020202020204" pitchFamily="34" charset="0"/>
              </a:rPr>
              <a:t>Ezekiel </a:t>
            </a:r>
            <a:r>
              <a:rPr lang="en-GB" sz="3600" b="1" dirty="0">
                <a:latin typeface="Arial" panose="020B0604020202020204" pitchFamily="34" charset="0"/>
                <a:cs typeface="Arial" panose="020B0604020202020204" pitchFamily="34" charset="0"/>
              </a:rPr>
              <a:t>quote - a clue to the location of the Garden of Eden. </a:t>
            </a:r>
            <a:r>
              <a:rPr lang="en-GB" sz="3600" dirty="0">
                <a:latin typeface="Arial" panose="020B0604020202020204" pitchFamily="34" charset="0"/>
                <a:cs typeface="Arial" panose="020B0604020202020204" pitchFamily="34" charset="0"/>
              </a:rPr>
              <a:t/>
            </a:r>
            <a:br>
              <a:rPr lang="en-GB" sz="3600" dirty="0">
                <a:latin typeface="Arial" panose="020B0604020202020204" pitchFamily="34" charset="0"/>
                <a:cs typeface="Arial" panose="020B0604020202020204" pitchFamily="34" charset="0"/>
              </a:rPr>
            </a:br>
            <a:endParaRPr lang="en-GB" sz="3600" dirty="0">
              <a:latin typeface="Arial" panose="020B0604020202020204" pitchFamily="34" charset="0"/>
              <a:cs typeface="Arial" panose="020B0604020202020204" pitchFamily="34" charset="0"/>
            </a:endParaRPr>
          </a:p>
        </p:txBody>
      </p:sp>
      <p:sp>
        <p:nvSpPr>
          <p:cNvPr id="3" name="Rectangle 2"/>
          <p:cNvSpPr/>
          <p:nvPr/>
        </p:nvSpPr>
        <p:spPr>
          <a:xfrm>
            <a:off x="323528" y="1533465"/>
            <a:ext cx="8568952" cy="5016758"/>
          </a:xfrm>
          <a:prstGeom prst="rect">
            <a:avLst/>
          </a:prstGeom>
        </p:spPr>
        <p:txBody>
          <a:bodyPr wrap="square">
            <a:spAutoFit/>
          </a:bodyPr>
          <a:lstStyle/>
          <a:p>
            <a:r>
              <a:rPr lang="en-GB" sz="2000" i="1" dirty="0" smtClean="0">
                <a:latin typeface="Arial" panose="020B0604020202020204" pitchFamily="34" charset="0"/>
                <a:cs typeface="Arial" panose="020B0604020202020204" pitchFamily="34" charset="0"/>
              </a:rPr>
              <a:t>Behold</a:t>
            </a:r>
            <a:r>
              <a:rPr lang="en-GB" sz="2000" i="1" dirty="0">
                <a:latin typeface="Arial" panose="020B0604020202020204" pitchFamily="34" charset="0"/>
                <a:cs typeface="Arial" panose="020B0604020202020204" pitchFamily="34" charset="0"/>
              </a:rPr>
              <a:t>, </a:t>
            </a:r>
            <a:r>
              <a:rPr lang="en-GB" sz="2000" b="1" i="1" dirty="0">
                <a:latin typeface="Arial" panose="020B0604020202020204" pitchFamily="34" charset="0"/>
                <a:cs typeface="Arial" panose="020B0604020202020204" pitchFamily="34" charset="0"/>
              </a:rPr>
              <a:t>the Assyrian </a:t>
            </a:r>
            <a:r>
              <a:rPr lang="en-GB" sz="2000" i="1" dirty="0">
                <a:latin typeface="Arial" panose="020B0604020202020204" pitchFamily="34" charset="0"/>
                <a:cs typeface="Arial" panose="020B0604020202020204" pitchFamily="34" charset="0"/>
              </a:rPr>
              <a:t>was </a:t>
            </a:r>
            <a:r>
              <a:rPr lang="en-GB" sz="2000" b="1" i="1" dirty="0">
                <a:latin typeface="Arial" panose="020B0604020202020204" pitchFamily="34" charset="0"/>
                <a:cs typeface="Arial" panose="020B0604020202020204" pitchFamily="34" charset="0"/>
              </a:rPr>
              <a:t>a cedar in Lebanon </a:t>
            </a:r>
            <a:r>
              <a:rPr lang="en-GB" sz="2000" i="1" dirty="0">
                <a:latin typeface="Arial" panose="020B0604020202020204" pitchFamily="34" charset="0"/>
                <a:cs typeface="Arial" panose="020B0604020202020204" pitchFamily="34" charset="0"/>
              </a:rPr>
              <a:t>with fair branches, and with a shadowing shroud, and of a high stature; and his top was among the thick boughs. The waters made him great, the deep set him up on high with her rivers running round about his plants, and sent out her little rivers unto all the trees of the field. Therefore his height was exalted above all the trees of the field, and his boughs were multiplied, and his branches became long because of the multitude of waters, when he shot forth. All the fowls of heaven made their nests in his boughs, and under his branches did all the beasts of the field bring forth their young, and under his shadow dwelt all great nations. Thus was he fair in his greatness, in the length of his branches: for his root was by great waters. The </a:t>
            </a:r>
            <a:r>
              <a:rPr lang="en-GB" sz="2000" b="1" i="1" dirty="0">
                <a:latin typeface="Arial" panose="020B0604020202020204" pitchFamily="34" charset="0"/>
                <a:cs typeface="Arial" panose="020B0604020202020204" pitchFamily="34" charset="0"/>
              </a:rPr>
              <a:t>cedars in the garden of God </a:t>
            </a:r>
            <a:r>
              <a:rPr lang="en-GB" sz="2000" i="1" dirty="0">
                <a:latin typeface="Arial" panose="020B0604020202020204" pitchFamily="34" charset="0"/>
                <a:cs typeface="Arial" panose="020B0604020202020204" pitchFamily="34" charset="0"/>
              </a:rPr>
              <a:t>could not hide him: the fir trees were not like his boughs, and the chestnut trees were not like his branches; </a:t>
            </a:r>
            <a:r>
              <a:rPr lang="en-GB" sz="2000" b="1" i="1" dirty="0">
                <a:latin typeface="Arial" panose="020B0604020202020204" pitchFamily="34" charset="0"/>
                <a:cs typeface="Arial" panose="020B0604020202020204" pitchFamily="34" charset="0"/>
              </a:rPr>
              <a:t>nor any tree in the garden of God </a:t>
            </a:r>
            <a:r>
              <a:rPr lang="en-GB" sz="2000" i="1" dirty="0">
                <a:latin typeface="Arial" panose="020B0604020202020204" pitchFamily="34" charset="0"/>
                <a:cs typeface="Arial" panose="020B0604020202020204" pitchFamily="34" charset="0"/>
              </a:rPr>
              <a:t>was like unto him in his beauty. I have made him fair by the multitude of his branches: so that </a:t>
            </a:r>
            <a:r>
              <a:rPr lang="en-GB" sz="2000" b="1" i="1" dirty="0">
                <a:latin typeface="Arial" panose="020B0604020202020204" pitchFamily="34" charset="0"/>
                <a:cs typeface="Arial" panose="020B0604020202020204" pitchFamily="34" charset="0"/>
              </a:rPr>
              <a:t>all the trees of Eden, that were in the garden of God</a:t>
            </a:r>
            <a:r>
              <a:rPr lang="en-GB" sz="2000" i="1" dirty="0">
                <a:latin typeface="Arial" panose="020B0604020202020204" pitchFamily="34" charset="0"/>
                <a:cs typeface="Arial" panose="020B0604020202020204" pitchFamily="34" charset="0"/>
              </a:rPr>
              <a:t>, envied him - </a:t>
            </a:r>
            <a:r>
              <a:rPr lang="en-GB" sz="2000" b="1" dirty="0">
                <a:latin typeface="Arial" panose="020B0604020202020204" pitchFamily="34" charset="0"/>
                <a:cs typeface="Arial" panose="020B0604020202020204" pitchFamily="34" charset="0"/>
              </a:rPr>
              <a:t>Ezekiel </a:t>
            </a:r>
            <a:r>
              <a:rPr lang="en-GB" sz="2000" dirty="0">
                <a:latin typeface="Arial" panose="020B0604020202020204" pitchFamily="34" charset="0"/>
                <a:cs typeface="Arial" panose="020B0604020202020204" pitchFamily="34" charset="0"/>
              </a:rPr>
              <a:t>31:3-9 KJV) </a:t>
            </a:r>
          </a:p>
        </p:txBody>
      </p:sp>
    </p:spTree>
    <p:extLst>
      <p:ext uri="{BB962C8B-B14F-4D97-AF65-F5344CB8AC3E}">
        <p14:creationId xmlns:p14="http://schemas.microsoft.com/office/powerpoint/2010/main" val="2367646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381000" y="152400"/>
            <a:ext cx="8077200" cy="1295400"/>
          </a:xfrm>
        </p:spPr>
        <p:txBody>
          <a:bodyPr/>
          <a:lstStyle/>
          <a:p>
            <a:pPr algn="l" eaLnBrk="1" hangingPunct="1"/>
            <a:r>
              <a:rPr lang="en-GB" altLang="en-US" sz="2400" b="1" dirty="0" smtClean="0">
                <a:solidFill>
                  <a:schemeClr val="tx1"/>
                </a:solidFill>
              </a:rPr>
              <a:t>MAN'S GOLDEN AGE</a:t>
            </a:r>
            <a:r>
              <a:rPr lang="en-GB" altLang="en-US" dirty="0" smtClean="0">
                <a:solidFill>
                  <a:schemeClr val="tx1"/>
                </a:solidFill>
              </a:rPr>
              <a:t/>
            </a:r>
            <a:br>
              <a:rPr lang="en-GB" altLang="en-US" dirty="0" smtClean="0">
                <a:solidFill>
                  <a:schemeClr val="tx1"/>
                </a:solidFill>
              </a:rPr>
            </a:br>
            <a:endParaRPr lang="en-GB" altLang="en-US" dirty="0" smtClean="0">
              <a:solidFill>
                <a:schemeClr val="tx1"/>
              </a:solidFill>
            </a:endParaRPr>
          </a:p>
        </p:txBody>
      </p:sp>
      <p:sp>
        <p:nvSpPr>
          <p:cNvPr id="37891" name="Rectangle 3"/>
          <p:cNvSpPr>
            <a:spLocks noGrp="1" noChangeArrowheads="1"/>
          </p:cNvSpPr>
          <p:nvPr>
            <p:ph type="subTitle" idx="1"/>
          </p:nvPr>
        </p:nvSpPr>
        <p:spPr>
          <a:xfrm>
            <a:off x="3707904" y="332656"/>
            <a:ext cx="5184576" cy="5787008"/>
          </a:xfrm>
        </p:spPr>
        <p:txBody>
          <a:bodyPr>
            <a:noAutofit/>
          </a:bodyPr>
          <a:lstStyle/>
          <a:p>
            <a:pPr algn="l" eaLnBrk="1" hangingPunct="1"/>
            <a:r>
              <a:rPr lang="en-GB" altLang="en-US" sz="1600" dirty="0" smtClean="0">
                <a:solidFill>
                  <a:schemeClr val="tx1"/>
                </a:solidFill>
                <a:latin typeface="Arial" panose="020B0604020202020204" pitchFamily="34" charset="0"/>
                <a:cs typeface="Arial" panose="020B0604020202020204" pitchFamily="34" charset="0"/>
              </a:rPr>
              <a:t>This tablet (29.16.422 in the Nippur collection of the University Museum) is one of the unpublished pieces belonging to the Sumerian epic poem whose hero </a:t>
            </a:r>
            <a:r>
              <a:rPr lang="en-GB" altLang="en-US" sz="1600" dirty="0" err="1" smtClean="0">
                <a:solidFill>
                  <a:schemeClr val="tx1"/>
                </a:solidFill>
                <a:latin typeface="Arial" panose="020B0604020202020204" pitchFamily="34" charset="0"/>
                <a:cs typeface="Arial" panose="020B0604020202020204" pitchFamily="34" charset="0"/>
              </a:rPr>
              <a:t>Enmerkar</a:t>
            </a:r>
            <a:r>
              <a:rPr lang="en-GB" altLang="en-US" sz="1600" dirty="0" smtClean="0">
                <a:solidFill>
                  <a:schemeClr val="tx1"/>
                </a:solidFill>
                <a:latin typeface="Arial" panose="020B0604020202020204" pitchFamily="34" charset="0"/>
                <a:cs typeface="Arial" panose="020B0604020202020204" pitchFamily="34" charset="0"/>
              </a:rPr>
              <a:t> ruled in the city of </a:t>
            </a:r>
            <a:r>
              <a:rPr lang="en-GB" altLang="en-US" sz="1600" dirty="0" err="1" smtClean="0">
                <a:solidFill>
                  <a:schemeClr val="tx1"/>
                </a:solidFill>
                <a:latin typeface="Arial" panose="020B0604020202020204" pitchFamily="34" charset="0"/>
                <a:cs typeface="Arial" panose="020B0604020202020204" pitchFamily="34" charset="0"/>
              </a:rPr>
              <a:t>Ereck</a:t>
            </a:r>
            <a:r>
              <a:rPr lang="en-GB" altLang="en-US" sz="1600" dirty="0" smtClean="0">
                <a:solidFill>
                  <a:schemeClr val="tx1"/>
                </a:solidFill>
                <a:latin typeface="Arial" panose="020B0604020202020204" pitchFamily="34" charset="0"/>
                <a:cs typeface="Arial" panose="020B0604020202020204" pitchFamily="34" charset="0"/>
              </a:rPr>
              <a:t> sometime during the fourth millennium BC. The passage enclosed by the black line describes the </a:t>
            </a:r>
            <a:r>
              <a:rPr lang="en-GB" altLang="en-US" sz="1600" b="1" dirty="0" smtClean="0">
                <a:solidFill>
                  <a:schemeClr val="tx1"/>
                </a:solidFill>
                <a:latin typeface="Arial" panose="020B0604020202020204" pitchFamily="34" charset="0"/>
                <a:cs typeface="Arial" panose="020B0604020202020204" pitchFamily="34" charset="0"/>
              </a:rPr>
              <a:t>blissful and unrivalled state of man</a:t>
            </a:r>
            <a:r>
              <a:rPr lang="en-GB" altLang="en-US" sz="1600" dirty="0" smtClean="0">
                <a:solidFill>
                  <a:schemeClr val="tx1"/>
                </a:solidFill>
                <a:latin typeface="Arial" panose="020B0604020202020204" pitchFamily="34" charset="0"/>
                <a:cs typeface="Arial" panose="020B0604020202020204" pitchFamily="34" charset="0"/>
              </a:rPr>
              <a:t> in an era of universal peace before he had learned to know fear and before the "confusion of tongues"; its contents, which are very reminiscent of Genesis XI:1, read as follows:</a:t>
            </a:r>
          </a:p>
          <a:p>
            <a:pPr algn="l" eaLnBrk="1" hangingPunct="1"/>
            <a:r>
              <a:rPr lang="en-GB" altLang="en-US" sz="1600" dirty="0" smtClean="0">
                <a:solidFill>
                  <a:schemeClr val="tx1"/>
                </a:solidFill>
                <a:latin typeface="Arial" panose="020B0604020202020204" pitchFamily="34" charset="0"/>
                <a:cs typeface="Arial" panose="020B0604020202020204" pitchFamily="34" charset="0"/>
              </a:rPr>
              <a:t>In those days there was no snake, there was no scorpion, there was no </a:t>
            </a:r>
            <a:r>
              <a:rPr lang="en-GB" altLang="en-US" sz="1600" i="1" dirty="0" smtClean="0">
                <a:solidFill>
                  <a:schemeClr val="tx1"/>
                </a:solidFill>
                <a:latin typeface="Arial" panose="020B0604020202020204" pitchFamily="34" charset="0"/>
                <a:cs typeface="Arial" panose="020B0604020202020204" pitchFamily="34" charset="0"/>
              </a:rPr>
              <a:t>hyena</a:t>
            </a:r>
            <a:r>
              <a:rPr lang="en-GB" altLang="en-US" sz="1600" dirty="0" smtClean="0">
                <a:solidFill>
                  <a:schemeClr val="tx1"/>
                </a:solidFill>
                <a:latin typeface="Arial" panose="020B0604020202020204" pitchFamily="34" charset="0"/>
                <a:cs typeface="Arial" panose="020B0604020202020204" pitchFamily="34" charset="0"/>
              </a:rPr>
              <a:t>,</a:t>
            </a:r>
            <a:br>
              <a:rPr lang="en-GB" altLang="en-US" sz="1600" dirty="0" smtClean="0">
                <a:solidFill>
                  <a:schemeClr val="tx1"/>
                </a:solidFill>
                <a:latin typeface="Arial" panose="020B0604020202020204" pitchFamily="34" charset="0"/>
                <a:cs typeface="Arial" panose="020B0604020202020204" pitchFamily="34" charset="0"/>
              </a:rPr>
            </a:br>
            <a:r>
              <a:rPr lang="en-GB" altLang="en-US" sz="1600" dirty="0" smtClean="0">
                <a:solidFill>
                  <a:schemeClr val="tx1"/>
                </a:solidFill>
                <a:latin typeface="Arial" panose="020B0604020202020204" pitchFamily="34" charset="0"/>
                <a:cs typeface="Arial" panose="020B0604020202020204" pitchFamily="34" charset="0"/>
              </a:rPr>
              <a:t>There was no lion, there was no </a:t>
            </a:r>
            <a:r>
              <a:rPr lang="en-GB" altLang="en-US" sz="1600" i="1" dirty="0" smtClean="0">
                <a:solidFill>
                  <a:schemeClr val="tx1"/>
                </a:solidFill>
                <a:latin typeface="Arial" panose="020B0604020202020204" pitchFamily="34" charset="0"/>
                <a:cs typeface="Arial" panose="020B0604020202020204" pitchFamily="34" charset="0"/>
              </a:rPr>
              <a:t>wild dog</a:t>
            </a:r>
            <a:r>
              <a:rPr lang="en-GB" altLang="en-US" sz="1600" dirty="0" smtClean="0">
                <a:solidFill>
                  <a:schemeClr val="tx1"/>
                </a:solidFill>
                <a:latin typeface="Arial" panose="020B0604020202020204" pitchFamily="34" charset="0"/>
                <a:cs typeface="Arial" panose="020B0604020202020204" pitchFamily="34" charset="0"/>
              </a:rPr>
              <a:t>, no wolf,</a:t>
            </a:r>
            <a:br>
              <a:rPr lang="en-GB" altLang="en-US" sz="1600" dirty="0" smtClean="0">
                <a:solidFill>
                  <a:schemeClr val="tx1"/>
                </a:solidFill>
                <a:latin typeface="Arial" panose="020B0604020202020204" pitchFamily="34" charset="0"/>
                <a:cs typeface="Arial" panose="020B0604020202020204" pitchFamily="34" charset="0"/>
              </a:rPr>
            </a:br>
            <a:r>
              <a:rPr lang="en-GB" altLang="en-US" sz="1600" dirty="0" smtClean="0">
                <a:solidFill>
                  <a:schemeClr val="tx1"/>
                </a:solidFill>
                <a:latin typeface="Arial" panose="020B0604020202020204" pitchFamily="34" charset="0"/>
                <a:cs typeface="Arial" panose="020B0604020202020204" pitchFamily="34" charset="0"/>
              </a:rPr>
              <a:t>There was no fear, no terror,</a:t>
            </a:r>
            <a:br>
              <a:rPr lang="en-GB" altLang="en-US" sz="1600" dirty="0" smtClean="0">
                <a:solidFill>
                  <a:schemeClr val="tx1"/>
                </a:solidFill>
                <a:latin typeface="Arial" panose="020B0604020202020204" pitchFamily="34" charset="0"/>
                <a:cs typeface="Arial" panose="020B0604020202020204" pitchFamily="34" charset="0"/>
              </a:rPr>
            </a:br>
            <a:r>
              <a:rPr lang="en-GB" altLang="en-US" sz="1600" dirty="0" smtClean="0">
                <a:solidFill>
                  <a:schemeClr val="tx1"/>
                </a:solidFill>
                <a:latin typeface="Arial" panose="020B0604020202020204" pitchFamily="34" charset="0"/>
                <a:cs typeface="Arial" panose="020B0604020202020204" pitchFamily="34" charset="0"/>
              </a:rPr>
              <a:t>Man had no rival.</a:t>
            </a:r>
          </a:p>
          <a:p>
            <a:pPr algn="l" eaLnBrk="1" hangingPunct="1"/>
            <a:r>
              <a:rPr lang="en-GB" altLang="en-US" sz="1600" dirty="0" smtClean="0">
                <a:solidFill>
                  <a:schemeClr val="tx1"/>
                </a:solidFill>
                <a:latin typeface="Arial" panose="020B0604020202020204" pitchFamily="34" charset="0"/>
                <a:cs typeface="Arial" panose="020B0604020202020204" pitchFamily="34" charset="0"/>
              </a:rPr>
              <a:t>In those days the land </a:t>
            </a:r>
            <a:r>
              <a:rPr lang="en-GB" altLang="en-US" sz="1600" dirty="0" err="1" smtClean="0">
                <a:solidFill>
                  <a:schemeClr val="tx1"/>
                </a:solidFill>
                <a:latin typeface="Arial" panose="020B0604020202020204" pitchFamily="34" charset="0"/>
                <a:cs typeface="Arial" panose="020B0604020202020204" pitchFamily="34" charset="0"/>
              </a:rPr>
              <a:t>Shubur</a:t>
            </a:r>
            <a:r>
              <a:rPr lang="en-GB" altLang="en-US" sz="1600" dirty="0" smtClean="0">
                <a:solidFill>
                  <a:schemeClr val="tx1"/>
                </a:solidFill>
                <a:latin typeface="Arial" panose="020B0604020202020204" pitchFamily="34" charset="0"/>
                <a:cs typeface="Arial" panose="020B0604020202020204" pitchFamily="34" charset="0"/>
              </a:rPr>
              <a:t> (East), the place of plenty, of righteous decrees,</a:t>
            </a:r>
            <a:br>
              <a:rPr lang="en-GB" altLang="en-US" sz="1600" dirty="0" smtClean="0">
                <a:solidFill>
                  <a:schemeClr val="tx1"/>
                </a:solidFill>
                <a:latin typeface="Arial" panose="020B0604020202020204" pitchFamily="34" charset="0"/>
                <a:cs typeface="Arial" panose="020B0604020202020204" pitchFamily="34" charset="0"/>
              </a:rPr>
            </a:br>
            <a:r>
              <a:rPr lang="en-GB" altLang="en-US" sz="1600" i="1" dirty="0" smtClean="0">
                <a:solidFill>
                  <a:schemeClr val="tx1"/>
                </a:solidFill>
                <a:latin typeface="Arial" panose="020B0604020202020204" pitchFamily="34" charset="0"/>
                <a:cs typeface="Arial" panose="020B0604020202020204" pitchFamily="34" charset="0"/>
              </a:rPr>
              <a:t>Harmony-tongued</a:t>
            </a:r>
            <a:r>
              <a:rPr lang="en-GB" altLang="en-US" sz="1600" dirty="0" smtClean="0">
                <a:solidFill>
                  <a:schemeClr val="tx1"/>
                </a:solidFill>
                <a:latin typeface="Arial" panose="020B0604020202020204" pitchFamily="34" charset="0"/>
                <a:cs typeface="Arial" panose="020B0604020202020204" pitchFamily="34" charset="0"/>
              </a:rPr>
              <a:t> Sumer (South), the great land of the "decrees of </a:t>
            </a:r>
            <a:r>
              <a:rPr lang="en-GB" altLang="en-US" sz="1600" dirty="0" err="1" smtClean="0">
                <a:solidFill>
                  <a:schemeClr val="tx1"/>
                </a:solidFill>
                <a:latin typeface="Arial" panose="020B0604020202020204" pitchFamily="34" charset="0"/>
                <a:cs typeface="Arial" panose="020B0604020202020204" pitchFamily="34" charset="0"/>
              </a:rPr>
              <a:t>princeship</a:t>
            </a:r>
            <a:r>
              <a:rPr lang="en-GB" altLang="en-US" sz="1600" dirty="0" smtClean="0">
                <a:solidFill>
                  <a:schemeClr val="tx1"/>
                </a:solidFill>
                <a:latin typeface="Arial" panose="020B0604020202020204" pitchFamily="34" charset="0"/>
                <a:cs typeface="Arial" panose="020B0604020202020204" pitchFamily="34" charset="0"/>
              </a:rPr>
              <a:t>",</a:t>
            </a:r>
            <a:br>
              <a:rPr lang="en-GB" altLang="en-US" sz="1600" dirty="0" smtClean="0">
                <a:solidFill>
                  <a:schemeClr val="tx1"/>
                </a:solidFill>
                <a:latin typeface="Arial" panose="020B0604020202020204" pitchFamily="34" charset="0"/>
                <a:cs typeface="Arial" panose="020B0604020202020204" pitchFamily="34" charset="0"/>
              </a:rPr>
            </a:br>
            <a:r>
              <a:rPr lang="en-GB" altLang="en-US" sz="1600" dirty="0" smtClean="0">
                <a:solidFill>
                  <a:schemeClr val="tx1"/>
                </a:solidFill>
                <a:latin typeface="Arial" panose="020B0604020202020204" pitchFamily="34" charset="0"/>
                <a:cs typeface="Arial" panose="020B0604020202020204" pitchFamily="34" charset="0"/>
              </a:rPr>
              <a:t>Uri (North), the land having all that is </a:t>
            </a:r>
            <a:r>
              <a:rPr lang="en-GB" altLang="en-US" sz="1600" i="1" dirty="0" smtClean="0">
                <a:solidFill>
                  <a:schemeClr val="tx1"/>
                </a:solidFill>
                <a:latin typeface="Arial" panose="020B0604020202020204" pitchFamily="34" charset="0"/>
                <a:cs typeface="Arial" panose="020B0604020202020204" pitchFamily="34" charset="0"/>
              </a:rPr>
              <a:t>needful</a:t>
            </a:r>
            <a:r>
              <a:rPr lang="en-GB" altLang="en-US" sz="1600" dirty="0" smtClean="0">
                <a:solidFill>
                  <a:schemeClr val="tx1"/>
                </a:solidFill>
                <a:latin typeface="Arial" panose="020B0604020202020204" pitchFamily="34" charset="0"/>
                <a:cs typeface="Arial" panose="020B0604020202020204" pitchFamily="34" charset="0"/>
              </a:rPr>
              <a:t>,</a:t>
            </a:r>
            <a:br>
              <a:rPr lang="en-GB" altLang="en-US" sz="1600" dirty="0" smtClean="0">
                <a:solidFill>
                  <a:schemeClr val="tx1"/>
                </a:solidFill>
                <a:latin typeface="Arial" panose="020B0604020202020204" pitchFamily="34" charset="0"/>
                <a:cs typeface="Arial" panose="020B0604020202020204" pitchFamily="34" charset="0"/>
              </a:rPr>
            </a:br>
            <a:r>
              <a:rPr lang="en-GB" altLang="en-US" sz="1600" dirty="0" smtClean="0">
                <a:solidFill>
                  <a:schemeClr val="tx1"/>
                </a:solidFill>
                <a:latin typeface="Arial" panose="020B0604020202020204" pitchFamily="34" charset="0"/>
                <a:cs typeface="Arial" panose="020B0604020202020204" pitchFamily="34" charset="0"/>
              </a:rPr>
              <a:t>The land </a:t>
            </a:r>
            <a:r>
              <a:rPr lang="en-GB" altLang="en-US" sz="1600" dirty="0" err="1" smtClean="0">
                <a:solidFill>
                  <a:schemeClr val="tx1"/>
                </a:solidFill>
                <a:latin typeface="Arial" panose="020B0604020202020204" pitchFamily="34" charset="0"/>
                <a:cs typeface="Arial" panose="020B0604020202020204" pitchFamily="34" charset="0"/>
              </a:rPr>
              <a:t>Martu</a:t>
            </a:r>
            <a:r>
              <a:rPr lang="en-GB" altLang="en-US" sz="1600" dirty="0" smtClean="0">
                <a:solidFill>
                  <a:schemeClr val="tx1"/>
                </a:solidFill>
                <a:latin typeface="Arial" panose="020B0604020202020204" pitchFamily="34" charset="0"/>
                <a:cs typeface="Arial" panose="020B0604020202020204" pitchFamily="34" charset="0"/>
              </a:rPr>
              <a:t> (West), resting in security,</a:t>
            </a:r>
            <a:br>
              <a:rPr lang="en-GB" altLang="en-US" sz="1600" dirty="0" smtClean="0">
                <a:solidFill>
                  <a:schemeClr val="tx1"/>
                </a:solidFill>
                <a:latin typeface="Arial" panose="020B0604020202020204" pitchFamily="34" charset="0"/>
                <a:cs typeface="Arial" panose="020B0604020202020204" pitchFamily="34" charset="0"/>
              </a:rPr>
            </a:br>
            <a:r>
              <a:rPr lang="en-GB" altLang="en-US" sz="1600" dirty="0" smtClean="0">
                <a:solidFill>
                  <a:schemeClr val="tx1"/>
                </a:solidFill>
                <a:latin typeface="Arial" panose="020B0604020202020204" pitchFamily="34" charset="0"/>
                <a:cs typeface="Arial" panose="020B0604020202020204" pitchFamily="34" charset="0"/>
              </a:rPr>
              <a:t>The whole universe, the people </a:t>
            </a:r>
            <a:r>
              <a:rPr lang="en-GB" altLang="en-US" sz="1600" i="1" dirty="0" smtClean="0">
                <a:solidFill>
                  <a:schemeClr val="tx1"/>
                </a:solidFill>
                <a:latin typeface="Arial" panose="020B0604020202020204" pitchFamily="34" charset="0"/>
                <a:cs typeface="Arial" panose="020B0604020202020204" pitchFamily="34" charset="0"/>
              </a:rPr>
              <a:t>in unison</a:t>
            </a:r>
            <a:r>
              <a:rPr lang="en-GB" altLang="en-US" sz="1600" dirty="0" smtClean="0">
                <a:solidFill>
                  <a:schemeClr val="tx1"/>
                </a:solidFill>
                <a:latin typeface="Arial" panose="020B0604020202020204" pitchFamily="34" charset="0"/>
                <a:cs typeface="Arial" panose="020B0604020202020204" pitchFamily="34" charset="0"/>
              </a:rPr>
              <a:t>,</a:t>
            </a:r>
            <a:br>
              <a:rPr lang="en-GB" altLang="en-US" sz="1600" dirty="0" smtClean="0">
                <a:solidFill>
                  <a:schemeClr val="tx1"/>
                </a:solidFill>
                <a:latin typeface="Arial" panose="020B0604020202020204" pitchFamily="34" charset="0"/>
                <a:cs typeface="Arial" panose="020B0604020202020204" pitchFamily="34" charset="0"/>
              </a:rPr>
            </a:br>
            <a:r>
              <a:rPr lang="en-GB" altLang="en-US" sz="1600" dirty="0" smtClean="0">
                <a:solidFill>
                  <a:schemeClr val="tx1"/>
                </a:solidFill>
                <a:latin typeface="Arial" panose="020B0604020202020204" pitchFamily="34" charset="0"/>
                <a:cs typeface="Arial" panose="020B0604020202020204" pitchFamily="34" charset="0"/>
              </a:rPr>
              <a:t>The Enlil in one tongue </a:t>
            </a:r>
            <a:r>
              <a:rPr lang="en-GB" altLang="en-US" sz="1600" i="1" dirty="0" smtClean="0">
                <a:solidFill>
                  <a:schemeClr val="tx1"/>
                </a:solidFill>
                <a:latin typeface="Arial" panose="020B0604020202020204" pitchFamily="34" charset="0"/>
                <a:cs typeface="Arial" panose="020B0604020202020204" pitchFamily="34" charset="0"/>
              </a:rPr>
              <a:t>gave praise</a:t>
            </a:r>
            <a:r>
              <a:rPr lang="en-GB" altLang="en-US" sz="1600" dirty="0" smtClean="0">
                <a:solidFill>
                  <a:schemeClr val="tx1"/>
                </a:solidFill>
                <a:latin typeface="Arial" panose="020B0604020202020204" pitchFamily="34" charset="0"/>
                <a:cs typeface="Arial" panose="020B0604020202020204" pitchFamily="34" charset="0"/>
              </a:rPr>
              <a:t>.</a:t>
            </a:r>
          </a:p>
          <a:p>
            <a:pPr algn="l" eaLnBrk="1" hangingPunct="1"/>
            <a:endParaRPr lang="en-GB" altLang="en-US" sz="1600" dirty="0" smtClean="0">
              <a:solidFill>
                <a:schemeClr val="tx1"/>
              </a:solidFill>
              <a:latin typeface="Arial" panose="020B0604020202020204" pitchFamily="34" charset="0"/>
              <a:cs typeface="Arial" panose="020B0604020202020204" pitchFamily="34" charset="0"/>
            </a:endParaRPr>
          </a:p>
          <a:p>
            <a:pPr algn="l" eaLnBrk="1" hangingPunct="1"/>
            <a:r>
              <a:rPr lang="en-GB" altLang="en-US" sz="1600" dirty="0" smtClean="0">
                <a:solidFill>
                  <a:schemeClr val="tx1"/>
                </a:solidFill>
                <a:latin typeface="Arial" panose="020B0604020202020204" pitchFamily="34" charset="0"/>
                <a:cs typeface="Arial" panose="020B0604020202020204" pitchFamily="34" charset="0"/>
              </a:rPr>
              <a:t>From </a:t>
            </a:r>
            <a:r>
              <a:rPr lang="en-GB" altLang="en-US" sz="1600" i="1" dirty="0" smtClean="0">
                <a:solidFill>
                  <a:schemeClr val="tx1"/>
                </a:solidFill>
                <a:latin typeface="Arial" panose="020B0604020202020204" pitchFamily="34" charset="0"/>
                <a:cs typeface="Arial" panose="020B0604020202020204" pitchFamily="34" charset="0"/>
              </a:rPr>
              <a:t>Sumerian Mythology </a:t>
            </a:r>
            <a:r>
              <a:rPr lang="en-GB" altLang="en-US" sz="1600" dirty="0" smtClean="0">
                <a:solidFill>
                  <a:schemeClr val="tx1"/>
                </a:solidFill>
                <a:latin typeface="Arial" panose="020B0604020202020204" pitchFamily="34" charset="0"/>
                <a:cs typeface="Arial" panose="020B0604020202020204" pitchFamily="34" charset="0"/>
              </a:rPr>
              <a:t>by Samuel Noah Kramer.</a:t>
            </a:r>
            <a:br>
              <a:rPr lang="en-GB" altLang="en-US" sz="1600" dirty="0" smtClean="0">
                <a:solidFill>
                  <a:schemeClr val="tx1"/>
                </a:solidFill>
                <a:latin typeface="Arial" panose="020B0604020202020204" pitchFamily="34" charset="0"/>
                <a:cs typeface="Arial" panose="020B0604020202020204" pitchFamily="34" charset="0"/>
              </a:rPr>
            </a:br>
            <a:endParaRPr lang="en-GB" altLang="en-US" sz="1600" dirty="0" smtClean="0">
              <a:solidFill>
                <a:schemeClr val="tx1"/>
              </a:solidFill>
              <a:latin typeface="Arial" panose="020B0604020202020204" pitchFamily="34" charset="0"/>
              <a:cs typeface="Arial" panose="020B0604020202020204" pitchFamily="34" charset="0"/>
            </a:endParaRPr>
          </a:p>
        </p:txBody>
      </p:sp>
      <p:pic>
        <p:nvPicPr>
          <p:cNvPr id="37892" name="Picture 4" descr="Man's Golden 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3263900"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02974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250825" y="333375"/>
            <a:ext cx="3384550" cy="6264275"/>
          </a:xfrm>
        </p:spPr>
        <p:txBody>
          <a:bodyPr>
            <a:normAutofit fontScale="90000"/>
          </a:bodyPr>
          <a:lstStyle/>
          <a:p>
            <a:r>
              <a:rPr lang="en-GB" altLang="en-US" sz="2400" dirty="0">
                <a:latin typeface="Arial" panose="020B0604020202020204" pitchFamily="34" charset="0"/>
                <a:cs typeface="Arial" panose="020B0604020202020204" pitchFamily="34" charset="0"/>
              </a:rPr>
              <a:t>In the </a:t>
            </a:r>
            <a:r>
              <a:rPr lang="en-GB" altLang="en-US" sz="2400" i="1" dirty="0">
                <a:latin typeface="Arial" panose="020B0604020202020204" pitchFamily="34" charset="0"/>
                <a:cs typeface="Arial" panose="020B0604020202020204" pitchFamily="34" charset="0"/>
              </a:rPr>
              <a:t>Epic of Gilgamesh</a:t>
            </a:r>
            <a:r>
              <a:rPr lang="en-GB" altLang="en-US" sz="2400" dirty="0">
                <a:latin typeface="Arial" panose="020B0604020202020204" pitchFamily="34" charset="0"/>
                <a:cs typeface="Arial" panose="020B0604020202020204" pitchFamily="34" charset="0"/>
              </a:rPr>
              <a:t>, the Cedar Forest was visited by Gilgamesh and Enkidu – Enkidu is said to have killed the giant </a:t>
            </a:r>
            <a:r>
              <a:rPr lang="en-GB" altLang="en-US" sz="2400" dirty="0" err="1">
                <a:latin typeface="Arial" panose="020B0604020202020204" pitchFamily="34" charset="0"/>
                <a:cs typeface="Arial" panose="020B0604020202020204" pitchFamily="34" charset="0"/>
              </a:rPr>
              <a:t>Hawara</a:t>
            </a:r>
            <a:r>
              <a:rPr lang="en-GB" altLang="en-US" sz="2400" dirty="0">
                <a:latin typeface="Arial" panose="020B0604020202020204" pitchFamily="34" charset="0"/>
                <a:cs typeface="Arial" panose="020B0604020202020204" pitchFamily="34" charset="0"/>
              </a:rPr>
              <a:t>, who guarded the Cedars for the </a:t>
            </a:r>
            <a:r>
              <a:rPr lang="en-GB" altLang="en-US" sz="2400" dirty="0" err="1">
                <a:latin typeface="Arial" panose="020B0604020202020204" pitchFamily="34" charset="0"/>
                <a:cs typeface="Arial" panose="020B0604020202020204" pitchFamily="34" charset="0"/>
              </a:rPr>
              <a:t>Anannage</a:t>
            </a:r>
            <a:r>
              <a:rPr lang="en-GB" altLang="en-US" sz="2400" dirty="0">
                <a:latin typeface="Arial" panose="020B0604020202020204" pitchFamily="34" charset="0"/>
                <a:cs typeface="Arial" panose="020B0604020202020204" pitchFamily="34" charset="0"/>
              </a:rPr>
              <a:t> – both spoke to the Keeper of the Gate at the entrance to the Enclosure (Garden of the Gods).</a:t>
            </a:r>
            <a:br>
              <a:rPr lang="en-GB" altLang="en-US" sz="2400" dirty="0">
                <a:latin typeface="Arial" panose="020B0604020202020204" pitchFamily="34" charset="0"/>
                <a:cs typeface="Arial" panose="020B0604020202020204" pitchFamily="34" charset="0"/>
              </a:rPr>
            </a:br>
            <a:r>
              <a:rPr lang="en-GB" altLang="en-US" sz="800" dirty="0">
                <a:latin typeface="Arial" panose="020B0604020202020204" pitchFamily="34" charset="0"/>
                <a:cs typeface="Arial" panose="020B0604020202020204" pitchFamily="34" charset="0"/>
              </a:rPr>
              <a:t/>
            </a:r>
            <a:br>
              <a:rPr lang="en-GB" altLang="en-US" sz="800" dirty="0">
                <a:latin typeface="Arial" panose="020B0604020202020204" pitchFamily="34" charset="0"/>
                <a:cs typeface="Arial" panose="020B0604020202020204" pitchFamily="34" charset="0"/>
              </a:rPr>
            </a:br>
            <a:r>
              <a:rPr lang="en-GB" altLang="en-US" sz="2400" dirty="0">
                <a:latin typeface="Arial" panose="020B0604020202020204" pitchFamily="34" charset="0"/>
                <a:cs typeface="Arial" panose="020B0604020202020204" pitchFamily="34" charset="0"/>
              </a:rPr>
              <a:t>Roman Emperor Hadrian brought in strict laws to protect the Lebanon Cedars.</a:t>
            </a:r>
            <a:endParaRPr lang="en-US" altLang="en-US" sz="2400" dirty="0">
              <a:latin typeface="Arial" panose="020B0604020202020204" pitchFamily="34" charset="0"/>
              <a:cs typeface="Arial" panose="020B0604020202020204" pitchFamily="34" charset="0"/>
            </a:endParaRPr>
          </a:p>
        </p:txBody>
      </p:sp>
      <p:pic>
        <p:nvPicPr>
          <p:cNvPr id="80899" name="Picture 3" descr="Libanonzede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995738" y="260350"/>
            <a:ext cx="4808537" cy="6408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310073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latin typeface="Arial" panose="020B0604020202020204" pitchFamily="34" charset="0"/>
                <a:cs typeface="Arial" panose="020B0604020202020204" pitchFamily="34" charset="0"/>
              </a:rPr>
              <a:t>Extracts from the Bible</a:t>
            </a:r>
            <a:endParaRPr lang="en-GB" sz="3600" dirty="0">
              <a:latin typeface="Arial" panose="020B0604020202020204" pitchFamily="34" charset="0"/>
              <a:cs typeface="Arial" panose="020B0604020202020204" pitchFamily="34" charset="0"/>
            </a:endParaRPr>
          </a:p>
        </p:txBody>
      </p:sp>
      <p:sp>
        <p:nvSpPr>
          <p:cNvPr id="3" name="Rectangle 2"/>
          <p:cNvSpPr/>
          <p:nvPr/>
        </p:nvSpPr>
        <p:spPr>
          <a:xfrm>
            <a:off x="467544" y="1772816"/>
            <a:ext cx="8280920" cy="4401205"/>
          </a:xfrm>
          <a:prstGeom prst="rect">
            <a:avLst/>
          </a:prstGeom>
        </p:spPr>
        <p:txBody>
          <a:bodyPr wrap="square">
            <a:spAutoFit/>
          </a:bodyPr>
          <a:lstStyle/>
          <a:p>
            <a:r>
              <a:rPr lang="en-GB" sz="2800" dirty="0">
                <a:latin typeface="Arial" panose="020B0604020202020204" pitchFamily="34" charset="0"/>
                <a:cs typeface="Arial" panose="020B0604020202020204" pitchFamily="34" charset="0"/>
              </a:rPr>
              <a:t>The Bible itself lends further credence to Israel (or someplace nearby) as the location of the Garden of Eden. Cedar trees are mentioned elsewhere in the Bible as references to Lebanon (Judges 9:15, Psalms 29:5 &amp; 104:16, Song of Solomon 5:15, Isaiah 2:13, Jeremiah 22:23 and more). In this passage the Bible says that the Assyrian was in Lebanon. </a:t>
            </a:r>
            <a:r>
              <a:rPr lang="en-GB" sz="2800" dirty="0" smtClean="0">
                <a:latin typeface="Arial" panose="020B0604020202020204" pitchFamily="34" charset="0"/>
                <a:cs typeface="Arial" panose="020B0604020202020204" pitchFamily="34" charset="0"/>
              </a:rPr>
              <a:t> From </a:t>
            </a:r>
            <a:r>
              <a:rPr lang="en-GB" sz="2800" dirty="0">
                <a:latin typeface="Arial" panose="020B0604020202020204" pitchFamily="34" charset="0"/>
                <a:cs typeface="Arial" panose="020B0604020202020204" pitchFamily="34" charset="0"/>
              </a:rPr>
              <a:t>this we can infer that the Garden of God and the source of the rivers of the Garden was somewhere close to the land of Lebanon. </a:t>
            </a:r>
          </a:p>
        </p:txBody>
      </p:sp>
    </p:spTree>
    <p:extLst>
      <p:ext uri="{BB962C8B-B14F-4D97-AF65-F5344CB8AC3E}">
        <p14:creationId xmlns:p14="http://schemas.microsoft.com/office/powerpoint/2010/main" val="1827138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260350"/>
            <a:ext cx="9144000" cy="1008063"/>
          </a:xfrm>
        </p:spPr>
        <p:txBody>
          <a:bodyPr>
            <a:normAutofit fontScale="90000"/>
          </a:bodyPr>
          <a:lstStyle/>
          <a:p>
            <a:r>
              <a:rPr lang="en-GB" altLang="en-US" sz="2000" dirty="0"/>
              <a:t/>
            </a:r>
            <a:br>
              <a:rPr lang="en-GB" altLang="en-US" sz="2000" dirty="0"/>
            </a:br>
            <a:r>
              <a:rPr lang="en-GB" altLang="en-US" sz="2000" dirty="0" smtClean="0"/>
              <a:t/>
            </a:r>
            <a:br>
              <a:rPr lang="en-GB" altLang="en-US" sz="2000" dirty="0" smtClean="0"/>
            </a:br>
            <a:r>
              <a:rPr lang="en-GB" altLang="en-US" sz="2700" dirty="0" smtClean="0">
                <a:latin typeface="Arial" panose="020B0604020202020204" pitchFamily="34" charset="0"/>
                <a:cs typeface="Arial" panose="020B0604020202020204" pitchFamily="34" charset="0"/>
              </a:rPr>
              <a:t>Mt </a:t>
            </a:r>
            <a:r>
              <a:rPr lang="en-GB" altLang="en-US" sz="2700" dirty="0">
                <a:latin typeface="Arial" panose="020B0604020202020204" pitchFamily="34" charset="0"/>
                <a:cs typeface="Arial" panose="020B0604020202020204" pitchFamily="34" charset="0"/>
              </a:rPr>
              <a:t>Hermon Range – Lebanon Syria Border</a:t>
            </a:r>
            <a:r>
              <a:rPr lang="en-GB" altLang="en-US" sz="2400" dirty="0">
                <a:latin typeface="Arial" panose="020B0604020202020204" pitchFamily="34" charset="0"/>
                <a:cs typeface="Arial" panose="020B0604020202020204" pitchFamily="34" charset="0"/>
              </a:rPr>
              <a:t/>
            </a:r>
            <a:br>
              <a:rPr lang="en-GB" altLang="en-US" sz="2400" dirty="0">
                <a:latin typeface="Arial" panose="020B0604020202020204" pitchFamily="34" charset="0"/>
                <a:cs typeface="Arial" panose="020B0604020202020204" pitchFamily="34" charset="0"/>
              </a:rPr>
            </a:br>
            <a:r>
              <a:rPr lang="en-US" altLang="en-US" sz="2700" dirty="0">
                <a:latin typeface="Arial" panose="020B0604020202020204" pitchFamily="34" charset="0"/>
                <a:cs typeface="Arial" panose="020B0604020202020204" pitchFamily="34" charset="0"/>
              </a:rPr>
              <a:t>Mount Hermon was called </a:t>
            </a:r>
            <a:r>
              <a:rPr lang="en-US" altLang="en-US" sz="2700" dirty="0" err="1">
                <a:latin typeface="Arial" panose="020B0604020202020204" pitchFamily="34" charset="0"/>
                <a:cs typeface="Arial" panose="020B0604020202020204" pitchFamily="34" charset="0"/>
              </a:rPr>
              <a:t>Senir</a:t>
            </a:r>
            <a:r>
              <a:rPr lang="en-US" altLang="en-US" sz="2700" dirty="0">
                <a:latin typeface="Arial" panose="020B0604020202020204" pitchFamily="34" charset="0"/>
                <a:cs typeface="Arial" panose="020B0604020202020204" pitchFamily="34" charset="0"/>
              </a:rPr>
              <a:t> by the Amorites, </a:t>
            </a:r>
            <a:r>
              <a:rPr lang="en-US" altLang="en-US" sz="2700" dirty="0" err="1">
                <a:latin typeface="Arial" panose="020B0604020202020204" pitchFamily="34" charset="0"/>
                <a:cs typeface="Arial" panose="020B0604020202020204" pitchFamily="34" charset="0"/>
              </a:rPr>
              <a:t>Sirion</a:t>
            </a:r>
            <a:r>
              <a:rPr lang="en-US" altLang="en-US" sz="2700" dirty="0">
                <a:latin typeface="Arial" panose="020B0604020202020204" pitchFamily="34" charset="0"/>
                <a:cs typeface="Arial" panose="020B0604020202020204" pitchFamily="34" charset="0"/>
              </a:rPr>
              <a:t> by the </a:t>
            </a:r>
            <a:r>
              <a:rPr lang="en-US" altLang="en-US" sz="2700" dirty="0" err="1">
                <a:latin typeface="Arial" panose="020B0604020202020204" pitchFamily="34" charset="0"/>
                <a:cs typeface="Arial" panose="020B0604020202020204" pitchFamily="34" charset="0"/>
              </a:rPr>
              <a:t>Sidonians</a:t>
            </a:r>
            <a:r>
              <a:rPr lang="en-US" altLang="en-US" sz="2700" dirty="0">
                <a:latin typeface="Arial" panose="020B0604020202020204" pitchFamily="34" charset="0"/>
                <a:cs typeface="Arial" panose="020B0604020202020204" pitchFamily="34" charset="0"/>
              </a:rPr>
              <a:t>, </a:t>
            </a:r>
            <a:r>
              <a:rPr lang="en-US" altLang="en-US" sz="2700" dirty="0" err="1">
                <a:latin typeface="Arial" panose="020B0604020202020204" pitchFamily="34" charset="0"/>
                <a:cs typeface="Arial" panose="020B0604020202020204" pitchFamily="34" charset="0"/>
              </a:rPr>
              <a:t>Ba'al</a:t>
            </a:r>
            <a:r>
              <a:rPr lang="en-US" altLang="en-US" sz="2700" dirty="0">
                <a:latin typeface="Arial" panose="020B0604020202020204" pitchFamily="34" charset="0"/>
                <a:cs typeface="Arial" panose="020B0604020202020204" pitchFamily="34" charset="0"/>
              </a:rPr>
              <a:t>-Hermon by the Canaanites and also Mount Sion or </a:t>
            </a:r>
            <a:r>
              <a:rPr lang="en-US" altLang="en-US" sz="2700" dirty="0" err="1">
                <a:latin typeface="Arial" panose="020B0604020202020204" pitchFamily="34" charset="0"/>
                <a:cs typeface="Arial" panose="020B0604020202020204" pitchFamily="34" charset="0"/>
              </a:rPr>
              <a:t>Siyon</a:t>
            </a:r>
            <a:r>
              <a:rPr lang="en-US" altLang="en-US" sz="2700" dirty="0">
                <a:latin typeface="Arial" panose="020B0604020202020204" pitchFamily="34" charset="0"/>
                <a:cs typeface="Arial" panose="020B0604020202020204" pitchFamily="34" charset="0"/>
              </a:rPr>
              <a:t> in the bible. </a:t>
            </a:r>
            <a:br>
              <a:rPr lang="en-US" altLang="en-US" sz="2700" dirty="0">
                <a:latin typeface="Arial" panose="020B0604020202020204" pitchFamily="34" charset="0"/>
                <a:cs typeface="Arial" panose="020B0604020202020204" pitchFamily="34" charset="0"/>
              </a:rPr>
            </a:br>
            <a:endParaRPr lang="en-US" altLang="en-US" sz="2700" dirty="0">
              <a:latin typeface="Arial" panose="020B0604020202020204" pitchFamily="34" charset="0"/>
              <a:cs typeface="Arial" panose="020B0604020202020204" pitchFamily="34" charset="0"/>
            </a:endParaRPr>
          </a:p>
        </p:txBody>
      </p:sp>
      <p:pic>
        <p:nvPicPr>
          <p:cNvPr id="70659" name="Picture 3"/>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t="11366"/>
          <a:stretch>
            <a:fillRect/>
          </a:stretch>
        </p:blipFill>
        <p:spPr>
          <a:xfrm>
            <a:off x="899592" y="1628800"/>
            <a:ext cx="7488634" cy="49796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373706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0" y="332656"/>
            <a:ext cx="9144000" cy="1512168"/>
          </a:xfrm>
        </p:spPr>
        <p:txBody>
          <a:bodyPr>
            <a:noAutofit/>
          </a:bodyPr>
          <a:lstStyle/>
          <a:p>
            <a:r>
              <a:rPr lang="en-GB" altLang="en-US" sz="2400" dirty="0" err="1">
                <a:latin typeface="Arial" panose="020B0604020202020204" pitchFamily="34" charset="0"/>
                <a:cs typeface="Arial" panose="020B0604020202020204" pitchFamily="34" charset="0"/>
              </a:rPr>
              <a:t>Panoranic</a:t>
            </a:r>
            <a:r>
              <a:rPr lang="en-GB" altLang="en-US" sz="2400" dirty="0">
                <a:latin typeface="Arial" panose="020B0604020202020204" pitchFamily="34" charset="0"/>
                <a:cs typeface="Arial" panose="020B0604020202020204" pitchFamily="34" charset="0"/>
              </a:rPr>
              <a:t> View across the </a:t>
            </a:r>
            <a:r>
              <a:rPr lang="en-GB" altLang="en-US" sz="2400" dirty="0" err="1">
                <a:latin typeface="Arial" panose="020B0604020202020204" pitchFamily="34" charset="0"/>
                <a:cs typeface="Arial" panose="020B0604020202020204" pitchFamily="34" charset="0"/>
              </a:rPr>
              <a:t>Rachaiya</a:t>
            </a:r>
            <a:r>
              <a:rPr lang="en-GB" altLang="en-US" sz="2400" dirty="0">
                <a:latin typeface="Arial" panose="020B0604020202020204" pitchFamily="34" charset="0"/>
                <a:cs typeface="Arial" panose="020B0604020202020204" pitchFamily="34" charset="0"/>
              </a:rPr>
              <a:t> Basin, Southern Lebanon  Taken during our November 2009 visit and Survey of the Site of the Garden of Eden - called </a:t>
            </a:r>
            <a:r>
              <a:rPr lang="en-GB" altLang="en-US" sz="2400" dirty="0" err="1">
                <a:latin typeface="Arial" panose="020B0604020202020204" pitchFamily="34" charset="0"/>
                <a:cs typeface="Arial" panose="020B0604020202020204" pitchFamily="34" charset="0"/>
              </a:rPr>
              <a:t>Kharsag</a:t>
            </a:r>
            <a:r>
              <a:rPr lang="en-GB" altLang="en-US" sz="2400" dirty="0">
                <a:latin typeface="Arial" panose="020B0604020202020204" pitchFamily="34" charset="0"/>
                <a:cs typeface="Arial" panose="020B0604020202020204" pitchFamily="34" charset="0"/>
              </a:rPr>
              <a:t> by the Sumerians</a:t>
            </a:r>
            <a:br>
              <a:rPr lang="en-GB" altLang="en-US" sz="2400" dirty="0">
                <a:latin typeface="Arial" panose="020B0604020202020204" pitchFamily="34" charset="0"/>
                <a:cs typeface="Arial" panose="020B0604020202020204" pitchFamily="34" charset="0"/>
              </a:rPr>
            </a:br>
            <a:r>
              <a:rPr lang="en-GB" altLang="en-US" sz="2400" dirty="0">
                <a:latin typeface="Arial" panose="020B0604020202020204" pitchFamily="34" charset="0"/>
                <a:cs typeface="Arial" panose="020B0604020202020204" pitchFamily="34" charset="0"/>
              </a:rPr>
              <a:t>Composite Photograph by Karl Guildford – Copyright </a:t>
            </a:r>
            <a:r>
              <a:rPr lang="en-GB" altLang="en-US" sz="2400" dirty="0" err="1">
                <a:latin typeface="Arial" panose="020B0604020202020204" pitchFamily="34" charset="0"/>
                <a:cs typeface="Arial" panose="020B0604020202020204" pitchFamily="34" charset="0"/>
              </a:rPr>
              <a:t>Skyshot</a:t>
            </a:r>
            <a:r>
              <a:rPr lang="en-GB" altLang="en-US" sz="2400" dirty="0">
                <a:latin typeface="Arial" panose="020B0604020202020204" pitchFamily="34" charset="0"/>
                <a:cs typeface="Arial" panose="020B0604020202020204" pitchFamily="34" charset="0"/>
              </a:rPr>
              <a:t> </a:t>
            </a:r>
            <a:r>
              <a:rPr lang="en-GB" altLang="en-US" sz="2400" dirty="0" smtClean="0">
                <a:latin typeface="Arial" panose="020B0604020202020204" pitchFamily="34" charset="0"/>
                <a:cs typeface="Arial" panose="020B0604020202020204" pitchFamily="34" charset="0"/>
              </a:rPr>
              <a:t>Ltd.</a:t>
            </a:r>
            <a:endParaRPr lang="en-GB" altLang="en-US" sz="2400" dirty="0">
              <a:latin typeface="Arial" panose="020B0604020202020204" pitchFamily="34" charset="0"/>
              <a:cs typeface="Arial" panose="020B0604020202020204" pitchFamily="34" charset="0"/>
            </a:endParaRPr>
          </a:p>
        </p:txBody>
      </p:sp>
      <p:pic>
        <p:nvPicPr>
          <p:cNvPr id="716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0848"/>
            <a:ext cx="9144000" cy="4564062"/>
          </a:xfrm>
          <a:prstGeom prst="rect">
            <a:avLst/>
          </a:prstGeom>
          <a:noFill/>
          <a:extLst>
            <a:ext uri="{909E8E84-426E-40DD-AFC4-6F175D3DCCD1}">
              <a14:hiddenFill xmlns:a14="http://schemas.microsoft.com/office/drawing/2010/main">
                <a:solidFill>
                  <a:srgbClr val="BBE0E3"/>
                </a:solidFill>
              </a14:hiddenFill>
            </a:ext>
          </a:extLst>
        </p:spPr>
      </p:pic>
    </p:spTree>
    <p:extLst>
      <p:ext uri="{BB962C8B-B14F-4D97-AF65-F5344CB8AC3E}">
        <p14:creationId xmlns:p14="http://schemas.microsoft.com/office/powerpoint/2010/main" val="13936806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250825" y="274638"/>
            <a:ext cx="8569325" cy="1143000"/>
          </a:xfrm>
        </p:spPr>
        <p:txBody>
          <a:bodyPr>
            <a:normAutofit fontScale="90000"/>
          </a:bodyPr>
          <a:lstStyle/>
          <a:p>
            <a:r>
              <a:rPr lang="en-GB" altLang="en-US" sz="2700" dirty="0">
                <a:latin typeface="Arial" panose="020B0604020202020204" pitchFamily="34" charset="0"/>
                <a:cs typeface="Arial" panose="020B0604020202020204" pitchFamily="34" charset="0"/>
              </a:rPr>
              <a:t>Extract from The Impact of Radio Carbon Dating on Old World Archaeology: Past Achievements and Future - O </a:t>
            </a:r>
            <a:r>
              <a:rPr lang="en-GB" altLang="en-US" sz="2700" dirty="0" smtClean="0">
                <a:latin typeface="Arial" panose="020B0604020202020204" pitchFamily="34" charset="0"/>
                <a:cs typeface="Arial" panose="020B0604020202020204" pitchFamily="34" charset="0"/>
              </a:rPr>
              <a:t>Bar-Yosef Peabody </a:t>
            </a:r>
            <a:r>
              <a:rPr lang="en-GB" altLang="en-US" sz="2700" dirty="0">
                <a:latin typeface="Arial" panose="020B0604020202020204" pitchFamily="34" charset="0"/>
                <a:cs typeface="Arial" panose="020B0604020202020204" pitchFamily="34" charset="0"/>
              </a:rPr>
              <a:t>Museum, Department of Anthropology, Harvard University, Cambridge, Massachusetts 02138, USA.</a:t>
            </a:r>
          </a:p>
        </p:txBody>
      </p:sp>
      <p:sp>
        <p:nvSpPr>
          <p:cNvPr id="77827" name="Rectangle 3"/>
          <p:cNvSpPr>
            <a:spLocks noGrp="1" noChangeArrowheads="1"/>
          </p:cNvSpPr>
          <p:nvPr>
            <p:ph type="body" idx="1"/>
          </p:nvPr>
        </p:nvSpPr>
        <p:spPr>
          <a:xfrm>
            <a:off x="179512" y="1772816"/>
            <a:ext cx="8712968" cy="4824536"/>
          </a:xfrm>
        </p:spPr>
        <p:txBody>
          <a:bodyPr>
            <a:normAutofit fontScale="92500"/>
          </a:bodyPr>
          <a:lstStyle/>
          <a:p>
            <a:pPr marL="0" indent="0">
              <a:spcBef>
                <a:spcPts val="0"/>
              </a:spcBef>
              <a:buNone/>
            </a:pPr>
            <a:r>
              <a:rPr lang="en-GB" altLang="en-US" sz="2400" dirty="0" smtClean="0">
                <a:latin typeface="Arial" panose="020B0604020202020204" pitchFamily="34" charset="0"/>
                <a:cs typeface="Arial" panose="020B0604020202020204" pitchFamily="34" charset="0"/>
              </a:rPr>
              <a:t>Second</a:t>
            </a:r>
            <a:r>
              <a:rPr lang="en-GB" altLang="en-US" sz="2400" dirty="0">
                <a:latin typeface="Arial" panose="020B0604020202020204" pitchFamily="34" charset="0"/>
                <a:cs typeface="Arial" panose="020B0604020202020204" pitchFamily="34" charset="0"/>
              </a:rPr>
              <a:t>, there is a general agreement on the identification of the Younger Dryas, whether in marine sediments, lake cores, or speleothems (Wright Jr 1993; Rossignol-Strick 1995; Hillman 1996; </a:t>
            </a:r>
            <a:r>
              <a:rPr lang="en-GB" altLang="en-US" sz="2400" dirty="0" err="1">
                <a:latin typeface="Arial" panose="020B0604020202020204" pitchFamily="34" charset="0"/>
                <a:cs typeface="Arial" panose="020B0604020202020204" pitchFamily="34" charset="0"/>
              </a:rPr>
              <a:t>Landmann</a:t>
            </a:r>
            <a:r>
              <a:rPr lang="en-GB" altLang="en-US" sz="2400" dirty="0">
                <a:latin typeface="Arial" panose="020B0604020202020204" pitchFamily="34" charset="0"/>
                <a:cs typeface="Arial" panose="020B0604020202020204" pitchFamily="34" charset="0"/>
              </a:rPr>
              <a:t> et al. 1996; Bar-Mathews et al. 1997, 1999; </a:t>
            </a:r>
            <a:r>
              <a:rPr lang="en-GB" altLang="en-US" sz="2400" dirty="0" err="1">
                <a:latin typeface="Arial" panose="020B0604020202020204" pitchFamily="34" charset="0"/>
                <a:cs typeface="Arial" panose="020B0604020202020204" pitchFamily="34" charset="0"/>
              </a:rPr>
              <a:t>Lemcke</a:t>
            </a:r>
            <a:r>
              <a:rPr lang="en-GB" altLang="en-US" sz="2400" dirty="0">
                <a:latin typeface="Arial" panose="020B0604020202020204" pitchFamily="34" charset="0"/>
                <a:cs typeface="Arial" panose="020B0604020202020204" pitchFamily="34" charset="0"/>
              </a:rPr>
              <a:t> and Sturm 1997; </a:t>
            </a:r>
            <a:r>
              <a:rPr lang="en-GB" altLang="en-US" sz="2400" dirty="0" err="1">
                <a:latin typeface="Arial" panose="020B0604020202020204" pitchFamily="34" charset="0"/>
                <a:cs typeface="Arial" panose="020B0604020202020204" pitchFamily="34" charset="0"/>
              </a:rPr>
              <a:t>Fontugne</a:t>
            </a:r>
            <a:r>
              <a:rPr lang="en-GB" altLang="en-US" sz="2400" dirty="0">
                <a:latin typeface="Arial" panose="020B0604020202020204" pitchFamily="34" charset="0"/>
                <a:cs typeface="Arial" panose="020B0604020202020204" pitchFamily="34" charset="0"/>
              </a:rPr>
              <a:t> et al. 1999; </a:t>
            </a:r>
            <a:r>
              <a:rPr lang="en-GB" altLang="en-US" sz="2400" dirty="0" err="1">
                <a:latin typeface="Arial" panose="020B0604020202020204" pitchFamily="34" charset="0"/>
                <a:cs typeface="Arial" panose="020B0604020202020204" pitchFamily="34" charset="0"/>
              </a:rPr>
              <a:t>Frumkin</a:t>
            </a:r>
            <a:r>
              <a:rPr lang="en-GB" altLang="en-US" sz="2400" dirty="0">
                <a:latin typeface="Arial" panose="020B0604020202020204" pitchFamily="34" charset="0"/>
                <a:cs typeface="Arial" panose="020B0604020202020204" pitchFamily="34" charset="0"/>
              </a:rPr>
              <a:t> et al. 1999). </a:t>
            </a:r>
            <a:endParaRPr lang="en-GB" altLang="en-US" sz="2400" dirty="0" smtClean="0">
              <a:latin typeface="Arial" panose="020B0604020202020204" pitchFamily="34" charset="0"/>
              <a:cs typeface="Arial" panose="020B0604020202020204" pitchFamily="34" charset="0"/>
            </a:endParaRPr>
          </a:p>
          <a:p>
            <a:pPr marL="0" indent="0">
              <a:spcBef>
                <a:spcPts val="0"/>
              </a:spcBef>
              <a:buNone/>
            </a:pPr>
            <a:endParaRPr lang="en-GB" altLang="en-US" sz="2400" dirty="0">
              <a:latin typeface="Arial" panose="020B0604020202020204" pitchFamily="34" charset="0"/>
              <a:cs typeface="Arial" panose="020B0604020202020204" pitchFamily="34" charset="0"/>
            </a:endParaRPr>
          </a:p>
          <a:p>
            <a:pPr marL="0" indent="0">
              <a:spcBef>
                <a:spcPts val="0"/>
              </a:spcBef>
              <a:buNone/>
            </a:pPr>
            <a:r>
              <a:rPr lang="en-GB" altLang="en-US" sz="2400" dirty="0">
                <a:latin typeface="Arial" panose="020B0604020202020204" pitchFamily="34" charset="0"/>
                <a:cs typeface="Arial" panose="020B0604020202020204" pitchFamily="34" charset="0"/>
              </a:rPr>
              <a:t>The conditions prevailing during the Younger Dryas are crucial in interpreting the archaeological remains, and, unfortunately, the dating of this period in the Near East is not without difficulties</a:t>
            </a:r>
            <a:r>
              <a:rPr lang="en-GB" altLang="en-US" sz="2400" dirty="0" smtClean="0">
                <a:latin typeface="Arial" panose="020B0604020202020204" pitchFamily="34" charset="0"/>
                <a:cs typeface="Arial" panose="020B0604020202020204" pitchFamily="34" charset="0"/>
              </a:rPr>
              <a:t>.</a:t>
            </a:r>
          </a:p>
          <a:p>
            <a:pPr marL="0" indent="0">
              <a:spcBef>
                <a:spcPts val="0"/>
              </a:spcBef>
              <a:buNone/>
            </a:pPr>
            <a:endParaRPr lang="en-GB" altLang="en-US" sz="2400" dirty="0">
              <a:latin typeface="Arial" panose="020B0604020202020204" pitchFamily="34" charset="0"/>
              <a:cs typeface="Arial" panose="020B0604020202020204" pitchFamily="34" charset="0"/>
            </a:endParaRPr>
          </a:p>
          <a:p>
            <a:pPr marL="0" indent="0">
              <a:spcBef>
                <a:spcPts val="0"/>
              </a:spcBef>
              <a:buNone/>
            </a:pPr>
            <a:r>
              <a:rPr lang="en-GB" altLang="en-US" sz="2400" dirty="0">
                <a:latin typeface="Arial" panose="020B0604020202020204" pitchFamily="34" charset="0"/>
                <a:cs typeface="Arial" panose="020B0604020202020204" pitchFamily="34" charset="0"/>
              </a:rPr>
              <a:t>According to the ice cores, the Younger Dryas lasted from 12.9 to 11.6 </a:t>
            </a:r>
            <a:r>
              <a:rPr lang="en-GB" altLang="en-US" sz="2400" dirty="0" err="1">
                <a:latin typeface="Arial" panose="020B0604020202020204" pitchFamily="34" charset="0"/>
                <a:cs typeface="Arial" panose="020B0604020202020204" pitchFamily="34" charset="0"/>
              </a:rPr>
              <a:t>ka</a:t>
            </a:r>
            <a:r>
              <a:rPr lang="en-GB" altLang="en-US" sz="2400" dirty="0">
                <a:latin typeface="Arial" panose="020B0604020202020204" pitchFamily="34" charset="0"/>
                <a:cs typeface="Arial" panose="020B0604020202020204" pitchFamily="34" charset="0"/>
              </a:rPr>
              <a:t> (Alley et al. 1993; </a:t>
            </a:r>
            <a:r>
              <a:rPr lang="en-GB" altLang="en-US" sz="2400" dirty="0" err="1">
                <a:latin typeface="Arial" panose="020B0604020202020204" pitchFamily="34" charset="0"/>
                <a:cs typeface="Arial" panose="020B0604020202020204" pitchFamily="34" charset="0"/>
              </a:rPr>
              <a:t>Mayewski</a:t>
            </a:r>
            <a:r>
              <a:rPr lang="en-GB" altLang="en-US" sz="2400" dirty="0">
                <a:latin typeface="Arial" panose="020B0604020202020204" pitchFamily="34" charset="0"/>
                <a:cs typeface="Arial" panose="020B0604020202020204" pitchFamily="34" charset="0"/>
              </a:rPr>
              <a:t> et al. 1996), while in the varve sequence of Lake Van in eastern Turkey (</a:t>
            </a:r>
            <a:r>
              <a:rPr lang="en-GB" altLang="en-US" sz="2400" dirty="0" err="1">
                <a:latin typeface="Arial" panose="020B0604020202020204" pitchFamily="34" charset="0"/>
                <a:cs typeface="Arial" panose="020B0604020202020204" pitchFamily="34" charset="0"/>
              </a:rPr>
              <a:t>Lemcke</a:t>
            </a:r>
            <a:r>
              <a:rPr lang="en-GB" altLang="en-US" sz="2400" dirty="0">
                <a:latin typeface="Arial" panose="020B0604020202020204" pitchFamily="34" charset="0"/>
                <a:cs typeface="Arial" panose="020B0604020202020204" pitchFamily="34" charset="0"/>
              </a:rPr>
              <a:t> and Sturm 1997), </a:t>
            </a:r>
            <a:r>
              <a:rPr lang="en-GB" altLang="en-US" sz="2400" b="1" dirty="0">
                <a:latin typeface="Arial" panose="020B0604020202020204" pitchFamily="34" charset="0"/>
                <a:cs typeface="Arial" panose="020B0604020202020204" pitchFamily="34" charset="0"/>
              </a:rPr>
              <a:t>this cold and dry period was longer by around 800 years</a:t>
            </a:r>
            <a:r>
              <a:rPr lang="en-GB" alt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0087083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a:xfrm>
            <a:off x="0" y="287338"/>
            <a:ext cx="9144000" cy="360362"/>
          </a:xfrm>
        </p:spPr>
        <p:txBody>
          <a:bodyPr>
            <a:normAutofit fontScale="90000"/>
          </a:bodyPr>
          <a:lstStyle/>
          <a:p>
            <a:r>
              <a:rPr lang="en-US" altLang="en-US" sz="2400" b="1"/>
              <a:t>Ten Probable Centers of Origin of Agriculture – POA’s - 2007</a:t>
            </a:r>
          </a:p>
        </p:txBody>
      </p:sp>
      <p:pic>
        <p:nvPicPr>
          <p:cNvPr id="78851" name="Picture 3" descr="journal-pbio-0030410-g001"/>
          <p:cNvPicPr>
            <a:picLocks noChangeAspect="1" noChangeArrowheads="1"/>
          </p:cNvPicPr>
          <p:nvPr/>
        </p:nvPicPr>
        <p:blipFill>
          <a:blip r:embed="rId2">
            <a:extLst>
              <a:ext uri="{28A0092B-C50C-407E-A947-70E740481C1C}">
                <a14:useLocalDpi xmlns:a14="http://schemas.microsoft.com/office/drawing/2010/main" val="0"/>
              </a:ext>
            </a:extLst>
          </a:blip>
          <a:srcRect b="18530"/>
          <a:stretch>
            <a:fillRect/>
          </a:stretch>
        </p:blipFill>
        <p:spPr bwMode="auto">
          <a:xfrm>
            <a:off x="539750" y="692150"/>
            <a:ext cx="7993063" cy="5089525"/>
          </a:xfrm>
          <a:prstGeom prst="rect">
            <a:avLst/>
          </a:prstGeom>
          <a:noFill/>
          <a:extLst>
            <a:ext uri="{909E8E84-426E-40DD-AFC4-6F175D3DCCD1}">
              <a14:hiddenFill xmlns:a14="http://schemas.microsoft.com/office/drawing/2010/main">
                <a:solidFill>
                  <a:srgbClr val="FFFFFF"/>
                </a:solidFill>
              </a14:hiddenFill>
            </a:ext>
          </a:extLst>
        </p:spPr>
      </p:pic>
      <p:pic>
        <p:nvPicPr>
          <p:cNvPr id="78852" name="Picture 4" descr="journal-pbio-0030410-g001"/>
          <p:cNvPicPr>
            <a:picLocks noChangeAspect="1" noChangeArrowheads="1"/>
          </p:cNvPicPr>
          <p:nvPr/>
        </p:nvPicPr>
        <p:blipFill>
          <a:blip r:embed="rId2">
            <a:extLst>
              <a:ext uri="{28A0092B-C50C-407E-A947-70E740481C1C}">
                <a14:useLocalDpi xmlns:a14="http://schemas.microsoft.com/office/drawing/2010/main" val="0"/>
              </a:ext>
            </a:extLst>
          </a:blip>
          <a:srcRect l="70580" t="88319" r="5009" b="5757"/>
          <a:stretch>
            <a:fillRect/>
          </a:stretch>
        </p:blipFill>
        <p:spPr bwMode="auto">
          <a:xfrm>
            <a:off x="0" y="5805488"/>
            <a:ext cx="2303463" cy="431800"/>
          </a:xfrm>
          <a:prstGeom prst="rect">
            <a:avLst/>
          </a:prstGeom>
          <a:noFill/>
          <a:extLst>
            <a:ext uri="{909E8E84-426E-40DD-AFC4-6F175D3DCCD1}">
              <a14:hiddenFill xmlns:a14="http://schemas.microsoft.com/office/drawing/2010/main">
                <a:solidFill>
                  <a:srgbClr val="FFFFFF"/>
                </a:solidFill>
              </a14:hiddenFill>
            </a:ext>
          </a:extLst>
        </p:spPr>
      </p:pic>
      <p:pic>
        <p:nvPicPr>
          <p:cNvPr id="78853" name="Picture 5" descr="journal-pbio-0030410-g001"/>
          <p:cNvPicPr>
            <a:picLocks noChangeAspect="1" noChangeArrowheads="1"/>
          </p:cNvPicPr>
          <p:nvPr/>
        </p:nvPicPr>
        <p:blipFill>
          <a:blip r:embed="rId2">
            <a:extLst>
              <a:ext uri="{28A0092B-C50C-407E-A947-70E740481C1C}">
                <a14:useLocalDpi xmlns:a14="http://schemas.microsoft.com/office/drawing/2010/main" val="0"/>
              </a:ext>
            </a:extLst>
          </a:blip>
          <a:srcRect l="70580" t="94466" r="5009" b="1259"/>
          <a:stretch>
            <a:fillRect/>
          </a:stretch>
        </p:blipFill>
        <p:spPr bwMode="auto">
          <a:xfrm>
            <a:off x="0" y="6256338"/>
            <a:ext cx="2771775" cy="369887"/>
          </a:xfrm>
          <a:prstGeom prst="rect">
            <a:avLst/>
          </a:prstGeom>
          <a:noFill/>
          <a:extLst>
            <a:ext uri="{909E8E84-426E-40DD-AFC4-6F175D3DCCD1}">
              <a14:hiddenFill xmlns:a14="http://schemas.microsoft.com/office/drawing/2010/main">
                <a:solidFill>
                  <a:srgbClr val="FFFFFF"/>
                </a:solidFill>
              </a14:hiddenFill>
            </a:ext>
          </a:extLst>
        </p:spPr>
      </p:pic>
      <p:sp>
        <p:nvSpPr>
          <p:cNvPr id="78854" name="Rectangle 6"/>
          <p:cNvSpPr>
            <a:spLocks noChangeArrowheads="1"/>
          </p:cNvSpPr>
          <p:nvPr/>
        </p:nvSpPr>
        <p:spPr bwMode="auto">
          <a:xfrm>
            <a:off x="3203575" y="6092825"/>
            <a:ext cx="5689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600">
                <a:solidFill>
                  <a:schemeClr val="tx1"/>
                </a:solidFill>
              </a:rPr>
              <a:t>From </a:t>
            </a:r>
            <a:r>
              <a:rPr lang="en-GB" altLang="en-US" sz="1600" i="1">
                <a:solidFill>
                  <a:schemeClr val="tx1"/>
                </a:solidFill>
              </a:rPr>
              <a:t>Tracing the Origin and Spread of Agriculture in Europe</a:t>
            </a:r>
            <a:r>
              <a:rPr lang="en-GB" altLang="en-US" sz="1600">
                <a:solidFill>
                  <a:schemeClr val="tx1"/>
                </a:solidFill>
              </a:rPr>
              <a:t> </a:t>
            </a:r>
            <a:r>
              <a:rPr lang="en-GB" altLang="en-US" sz="1600" b="1">
                <a:solidFill>
                  <a:schemeClr val="tx1"/>
                </a:solidFill>
              </a:rPr>
              <a:t>Ron Pinhasi, Joaquim Fort, Albert J. Ammerman.</a:t>
            </a:r>
            <a:r>
              <a:rPr lang="en-GB" altLang="en-US" sz="1600">
                <a:solidFill>
                  <a:schemeClr val="tx1"/>
                </a:solidFill>
              </a:rPr>
              <a:t> </a:t>
            </a:r>
          </a:p>
        </p:txBody>
      </p:sp>
      <p:sp>
        <p:nvSpPr>
          <p:cNvPr id="78855" name="Rectangle 7"/>
          <p:cNvSpPr>
            <a:spLocks noChangeArrowheads="1"/>
          </p:cNvSpPr>
          <p:nvPr/>
        </p:nvSpPr>
        <p:spPr bwMode="auto">
          <a:xfrm>
            <a:off x="1908175" y="5805488"/>
            <a:ext cx="6911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chemeClr val="tx2"/>
                </a:solidFill>
              </a:rPr>
              <a:t>Location of the 735 Archaeological Sites Used in the Analysis</a:t>
            </a:r>
          </a:p>
        </p:txBody>
      </p:sp>
    </p:spTree>
    <p:extLst>
      <p:ext uri="{BB962C8B-B14F-4D97-AF65-F5344CB8AC3E}">
        <p14:creationId xmlns:p14="http://schemas.microsoft.com/office/powerpoint/2010/main" val="4563349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79388" y="260350"/>
            <a:ext cx="8713787" cy="1081088"/>
          </a:xfrm>
        </p:spPr>
        <p:txBody>
          <a:bodyPr/>
          <a:lstStyle/>
          <a:p>
            <a:r>
              <a:rPr lang="en-GB" altLang="en-US" sz="2800" dirty="0">
                <a:latin typeface="Arial" panose="020B0604020202020204" pitchFamily="34" charset="0"/>
                <a:cs typeface="Arial" panose="020B0604020202020204" pitchFamily="34" charset="0"/>
              </a:rPr>
              <a:t>Flow from the </a:t>
            </a:r>
            <a:r>
              <a:rPr lang="en-GB" altLang="en-US" sz="2800" dirty="0" err="1">
                <a:latin typeface="Arial" panose="020B0604020202020204" pitchFamily="34" charset="0"/>
                <a:cs typeface="Arial" panose="020B0604020202020204" pitchFamily="34" charset="0"/>
              </a:rPr>
              <a:t>Rachaiya</a:t>
            </a:r>
            <a:r>
              <a:rPr lang="en-GB" altLang="en-US" sz="2800" dirty="0">
                <a:latin typeface="Arial" panose="020B0604020202020204" pitchFamily="34" charset="0"/>
                <a:cs typeface="Arial" panose="020B0604020202020204" pitchFamily="34" charset="0"/>
              </a:rPr>
              <a:t> Basin (</a:t>
            </a:r>
            <a:r>
              <a:rPr lang="en-GB" altLang="en-US" sz="2800" dirty="0" err="1">
                <a:latin typeface="Arial" panose="020B0604020202020204" pitchFamily="34" charset="0"/>
                <a:cs typeface="Arial" panose="020B0604020202020204" pitchFamily="34" charset="0"/>
              </a:rPr>
              <a:t>Aiha</a:t>
            </a:r>
            <a:r>
              <a:rPr lang="en-GB" altLang="en-US" sz="2800" dirty="0">
                <a:latin typeface="Arial" panose="020B0604020202020204" pitchFamily="34" charset="0"/>
                <a:cs typeface="Arial" panose="020B0604020202020204" pitchFamily="34" charset="0"/>
              </a:rPr>
              <a:t> Plain) to the </a:t>
            </a:r>
            <a:r>
              <a:rPr lang="en-GB" altLang="en-US" sz="2800" dirty="0" err="1">
                <a:latin typeface="Arial" panose="020B0604020202020204" pitchFamily="34" charset="0"/>
                <a:cs typeface="Arial" panose="020B0604020202020204" pitchFamily="34" charset="0"/>
              </a:rPr>
              <a:t>Hasbani</a:t>
            </a:r>
            <a:r>
              <a:rPr lang="en-GB" altLang="en-US" sz="2800" dirty="0">
                <a:latin typeface="Arial" panose="020B0604020202020204" pitchFamily="34" charset="0"/>
                <a:cs typeface="Arial" panose="020B0604020202020204" pitchFamily="34" charset="0"/>
              </a:rPr>
              <a:t> River in red – Headwaters of the Jordan</a:t>
            </a:r>
            <a:endParaRPr lang="en-US" altLang="en-US" sz="2800" dirty="0">
              <a:latin typeface="Arial" panose="020B0604020202020204" pitchFamily="34" charset="0"/>
              <a:cs typeface="Arial" panose="020B0604020202020204" pitchFamily="34" charset="0"/>
            </a:endParaRPr>
          </a:p>
        </p:txBody>
      </p:sp>
      <p:pic>
        <p:nvPicPr>
          <p:cNvPr id="81923" name="Picture 3" descr="RiverMapSmall"/>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1528763"/>
            <a:ext cx="9144000" cy="5019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383342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title"/>
          </p:nvPr>
        </p:nvSpPr>
        <p:spPr>
          <a:xfrm>
            <a:off x="179388" y="188913"/>
            <a:ext cx="8569325" cy="1079500"/>
          </a:xfrm>
        </p:spPr>
        <p:txBody>
          <a:bodyPr>
            <a:normAutofit fontScale="90000"/>
          </a:bodyPr>
          <a:lstStyle/>
          <a:p>
            <a:r>
              <a:rPr lang="en-GB" altLang="en-US" sz="2800" b="1">
                <a:latin typeface="Arial" charset="0"/>
              </a:rPr>
              <a:t>Dated Chronological List of Sumerian or Early Aryan Kings to Kassi Dynasty c. 1,200 BC</a:t>
            </a:r>
            <a:br>
              <a:rPr lang="en-GB" altLang="en-US" sz="2800" b="1">
                <a:latin typeface="Arial" charset="0"/>
              </a:rPr>
            </a:br>
            <a:r>
              <a:rPr lang="en-GB" altLang="en-US" sz="2000" b="1">
                <a:latin typeface="Arial" charset="0"/>
              </a:rPr>
              <a:t>Years of Reign are within brackets – L.A. Waddell</a:t>
            </a:r>
            <a:endParaRPr lang="en-US" altLang="en-US" sz="2000" b="1">
              <a:latin typeface="Arial" charset="0"/>
            </a:endParaRPr>
          </a:p>
        </p:txBody>
      </p:sp>
      <p:pic>
        <p:nvPicPr>
          <p:cNvPr id="622595" name="Picture 3"/>
          <p:cNvPicPr>
            <a:picLocks noChangeAspect="1" noChangeArrowheads="1"/>
          </p:cNvPicPr>
          <p:nvPr/>
        </p:nvPicPr>
        <p:blipFill>
          <a:blip r:embed="rId2">
            <a:extLst>
              <a:ext uri="{28A0092B-C50C-407E-A947-70E740481C1C}">
                <a14:useLocalDpi xmlns:a14="http://schemas.microsoft.com/office/drawing/2010/main" val="0"/>
              </a:ext>
            </a:extLst>
          </a:blip>
          <a:srcRect l="1941" t="15411"/>
          <a:stretch>
            <a:fillRect/>
          </a:stretch>
        </p:blipFill>
        <p:spPr bwMode="auto">
          <a:xfrm>
            <a:off x="0" y="1576388"/>
            <a:ext cx="9144000" cy="507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7466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395536" y="188640"/>
            <a:ext cx="8001000" cy="1066800"/>
          </a:xfrm>
        </p:spPr>
        <p:txBody>
          <a:bodyPr/>
          <a:lstStyle/>
          <a:p>
            <a:r>
              <a:rPr lang="en-GB" altLang="en-US" sz="2400" b="1" dirty="0">
                <a:solidFill>
                  <a:schemeClr val="tx1"/>
                </a:solidFill>
                <a:latin typeface="Arial" panose="020B0604020202020204" pitchFamily="34" charset="0"/>
                <a:cs typeface="Arial" panose="020B0604020202020204" pitchFamily="34" charset="0"/>
              </a:rPr>
              <a:t>BA'ALBEK</a:t>
            </a:r>
            <a:br>
              <a:rPr lang="en-GB" altLang="en-US" sz="2400" b="1" dirty="0">
                <a:solidFill>
                  <a:schemeClr val="tx1"/>
                </a:solidFill>
                <a:latin typeface="Arial" panose="020B0604020202020204" pitchFamily="34" charset="0"/>
                <a:cs typeface="Arial" panose="020B0604020202020204" pitchFamily="34" charset="0"/>
              </a:rPr>
            </a:br>
            <a:endParaRPr lang="en-GB" altLang="en-US" sz="2400" b="1" dirty="0">
              <a:solidFill>
                <a:srgbClr val="990000"/>
              </a:solidFill>
              <a:latin typeface="Arial" panose="020B0604020202020204" pitchFamily="34" charset="0"/>
              <a:cs typeface="Arial" panose="020B0604020202020204" pitchFamily="34" charset="0"/>
            </a:endParaRPr>
          </a:p>
        </p:txBody>
      </p:sp>
      <p:sp>
        <p:nvSpPr>
          <p:cNvPr id="15363" name="Rectangle 3"/>
          <p:cNvSpPr>
            <a:spLocks noGrp="1" noChangeArrowheads="1"/>
          </p:cNvSpPr>
          <p:nvPr>
            <p:ph type="subTitle" idx="1"/>
          </p:nvPr>
        </p:nvSpPr>
        <p:spPr>
          <a:xfrm>
            <a:off x="0" y="9068"/>
            <a:ext cx="9144000" cy="6715919"/>
          </a:xfrm>
        </p:spPr>
        <p:txBody>
          <a:bodyPr>
            <a:noAutofit/>
          </a:bodyPr>
          <a:lstStyle/>
          <a:p>
            <a:pPr>
              <a:lnSpc>
                <a:spcPct val="80000"/>
              </a:lnSpc>
              <a:spcBef>
                <a:spcPct val="0"/>
              </a:spcBef>
            </a:pPr>
            <a:endParaRPr lang="en-GB" altLang="en-US" sz="2000" dirty="0">
              <a:solidFill>
                <a:schemeClr val="tx1"/>
              </a:solidFill>
              <a:latin typeface="Arial" panose="020B0604020202020204" pitchFamily="34" charset="0"/>
              <a:cs typeface="Arial" panose="020B0604020202020204" pitchFamily="34" charset="0"/>
            </a:endParaRPr>
          </a:p>
          <a:p>
            <a:pPr>
              <a:lnSpc>
                <a:spcPct val="80000"/>
              </a:lnSpc>
              <a:spcBef>
                <a:spcPct val="0"/>
              </a:spcBef>
            </a:pPr>
            <a:endParaRPr lang="en-GB" altLang="en-US" sz="2000" dirty="0" smtClean="0">
              <a:solidFill>
                <a:schemeClr val="tx1"/>
              </a:solidFill>
              <a:latin typeface="Arial" panose="020B0604020202020204" pitchFamily="34" charset="0"/>
              <a:cs typeface="Arial" panose="020B0604020202020204" pitchFamily="34" charset="0"/>
            </a:endParaRPr>
          </a:p>
          <a:p>
            <a:pPr>
              <a:lnSpc>
                <a:spcPct val="80000"/>
              </a:lnSpc>
              <a:spcBef>
                <a:spcPct val="0"/>
              </a:spcBef>
            </a:pPr>
            <a:endParaRPr lang="en-GB" altLang="en-US" sz="2000" dirty="0" smtClean="0">
              <a:solidFill>
                <a:schemeClr val="tx1"/>
              </a:solidFill>
              <a:latin typeface="Arial" panose="020B0604020202020204" pitchFamily="34" charset="0"/>
              <a:cs typeface="Arial" panose="020B0604020202020204" pitchFamily="34" charset="0"/>
            </a:endParaRPr>
          </a:p>
          <a:p>
            <a:pPr>
              <a:lnSpc>
                <a:spcPct val="80000"/>
              </a:lnSpc>
              <a:spcBef>
                <a:spcPct val="0"/>
              </a:spcBef>
            </a:pPr>
            <a:r>
              <a:rPr lang="en-GB" altLang="en-US" sz="2000" dirty="0" smtClean="0">
                <a:solidFill>
                  <a:schemeClr val="tx1"/>
                </a:solidFill>
                <a:latin typeface="Arial" panose="020B0604020202020204" pitchFamily="34" charset="0"/>
                <a:cs typeface="Arial" panose="020B0604020202020204" pitchFamily="34" charset="0"/>
              </a:rPr>
              <a:t>An </a:t>
            </a:r>
            <a:r>
              <a:rPr lang="en-GB" altLang="en-US" sz="2000" dirty="0">
                <a:solidFill>
                  <a:schemeClr val="tx1"/>
                </a:solidFill>
                <a:latin typeface="Arial" panose="020B0604020202020204" pitchFamily="34" charset="0"/>
                <a:cs typeface="Arial" panose="020B0604020202020204" pitchFamily="34" charset="0"/>
              </a:rPr>
              <a:t>Akkadian tablet from some four thousand years ago states:</a:t>
            </a:r>
          </a:p>
          <a:p>
            <a:pPr eaLnBrk="0" hangingPunct="0">
              <a:lnSpc>
                <a:spcPct val="80000"/>
              </a:lnSpc>
              <a:spcBef>
                <a:spcPct val="0"/>
              </a:spcBef>
            </a:pPr>
            <a:endParaRPr lang="en-GB" altLang="en-US" sz="2000" i="1" dirty="0">
              <a:solidFill>
                <a:schemeClr val="tx1"/>
              </a:solidFill>
              <a:latin typeface="Arial" panose="020B0604020202020204" pitchFamily="34" charset="0"/>
              <a:cs typeface="Arial" panose="020B0604020202020204" pitchFamily="34" charset="0"/>
            </a:endParaRPr>
          </a:p>
          <a:p>
            <a:pPr eaLnBrk="0" hangingPunct="0">
              <a:spcBef>
                <a:spcPct val="0"/>
              </a:spcBef>
            </a:pPr>
            <a:r>
              <a:rPr lang="en-GB" altLang="en-US" sz="2000" i="1" dirty="0">
                <a:solidFill>
                  <a:schemeClr val="tx1"/>
                </a:solidFill>
                <a:latin typeface="Arial" panose="020B0604020202020204" pitchFamily="34" charset="0"/>
                <a:cs typeface="Arial" panose="020B0604020202020204" pitchFamily="34" charset="0"/>
              </a:rPr>
              <a:t>All we great </a:t>
            </a:r>
            <a:r>
              <a:rPr lang="en-GB" altLang="en-US" sz="2000" i="1" dirty="0" err="1">
                <a:solidFill>
                  <a:schemeClr val="tx1"/>
                </a:solidFill>
                <a:latin typeface="Arial" panose="020B0604020202020204" pitchFamily="34" charset="0"/>
                <a:cs typeface="Arial" panose="020B0604020202020204" pitchFamily="34" charset="0"/>
              </a:rPr>
              <a:t>Anunaki</a:t>
            </a:r>
            <a:r>
              <a:rPr lang="en-GB" altLang="en-US" sz="2000" i="1" dirty="0">
                <a:solidFill>
                  <a:schemeClr val="tx1"/>
                </a:solidFill>
                <a:latin typeface="Arial" panose="020B0604020202020204" pitchFamily="34" charset="0"/>
                <a:cs typeface="Arial" panose="020B0604020202020204" pitchFamily="34" charset="0"/>
              </a:rPr>
              <a:t> [</a:t>
            </a:r>
            <a:r>
              <a:rPr lang="en-GB" altLang="en-US" sz="2000" i="1" dirty="0" err="1">
                <a:solidFill>
                  <a:schemeClr val="tx1"/>
                </a:solidFill>
                <a:latin typeface="Arial" panose="020B0604020202020204" pitchFamily="34" charset="0"/>
                <a:cs typeface="Arial" panose="020B0604020202020204" pitchFamily="34" charset="0"/>
              </a:rPr>
              <a:t>Anannage</a:t>
            </a:r>
            <a:r>
              <a:rPr lang="en-GB" altLang="en-US" sz="2000" i="1" dirty="0">
                <a:solidFill>
                  <a:schemeClr val="tx1"/>
                </a:solidFill>
                <a:latin typeface="Arial" panose="020B0604020202020204" pitchFamily="34" charset="0"/>
                <a:cs typeface="Arial" panose="020B0604020202020204" pitchFamily="34" charset="0"/>
              </a:rPr>
              <a:t>]</a:t>
            </a:r>
            <a:br>
              <a:rPr lang="en-GB" altLang="en-US" sz="2000" i="1" dirty="0">
                <a:solidFill>
                  <a:schemeClr val="tx1"/>
                </a:solidFill>
                <a:latin typeface="Arial" panose="020B0604020202020204" pitchFamily="34" charset="0"/>
                <a:cs typeface="Arial" panose="020B0604020202020204" pitchFamily="34" charset="0"/>
              </a:rPr>
            </a:br>
            <a:r>
              <a:rPr lang="en-GB" altLang="en-US" sz="2000" i="1" dirty="0">
                <a:solidFill>
                  <a:schemeClr val="tx1"/>
                </a:solidFill>
                <a:latin typeface="Arial" panose="020B0604020202020204" pitchFamily="34" charset="0"/>
                <a:cs typeface="Arial" panose="020B0604020202020204" pitchFamily="34" charset="0"/>
              </a:rPr>
              <a:t>Decided together on a rule</a:t>
            </a:r>
            <a:br>
              <a:rPr lang="en-GB" altLang="en-US" sz="2000" i="1" dirty="0">
                <a:solidFill>
                  <a:schemeClr val="tx1"/>
                </a:solidFill>
                <a:latin typeface="Arial" panose="020B0604020202020204" pitchFamily="34" charset="0"/>
                <a:cs typeface="Arial" panose="020B0604020202020204" pitchFamily="34" charset="0"/>
              </a:rPr>
            </a:br>
            <a:r>
              <a:rPr lang="en-GB" altLang="en-US" sz="2000" b="1" i="1" dirty="0" err="1">
                <a:solidFill>
                  <a:schemeClr val="tx1"/>
                </a:solidFill>
                <a:latin typeface="Arial" panose="020B0604020202020204" pitchFamily="34" charset="0"/>
                <a:cs typeface="Arial" panose="020B0604020202020204" pitchFamily="34" charset="0"/>
              </a:rPr>
              <a:t>Anu</a:t>
            </a:r>
            <a:r>
              <a:rPr lang="en-GB" altLang="en-US" sz="2000" i="1" dirty="0">
                <a:solidFill>
                  <a:schemeClr val="tx1"/>
                </a:solidFill>
                <a:latin typeface="Arial" panose="020B0604020202020204" pitchFamily="34" charset="0"/>
                <a:cs typeface="Arial" panose="020B0604020202020204" pitchFamily="34" charset="0"/>
              </a:rPr>
              <a:t> and </a:t>
            </a:r>
            <a:r>
              <a:rPr lang="en-GB" altLang="en-US" sz="2000" b="1" i="1" dirty="0" err="1">
                <a:solidFill>
                  <a:schemeClr val="tx1"/>
                </a:solidFill>
                <a:latin typeface="Arial" panose="020B0604020202020204" pitchFamily="34" charset="0"/>
                <a:cs typeface="Arial" panose="020B0604020202020204" pitchFamily="34" charset="0"/>
              </a:rPr>
              <a:t>Addad</a:t>
            </a:r>
            <a:r>
              <a:rPr lang="en-GB" altLang="en-US" sz="2000" i="1" dirty="0">
                <a:solidFill>
                  <a:schemeClr val="tx1"/>
                </a:solidFill>
                <a:latin typeface="Arial" panose="020B0604020202020204" pitchFamily="34" charset="0"/>
                <a:cs typeface="Arial" panose="020B0604020202020204" pitchFamily="34" charset="0"/>
              </a:rPr>
              <a:t> would rule the Highlands</a:t>
            </a:r>
            <a:br>
              <a:rPr lang="en-GB" altLang="en-US" sz="2000" i="1" dirty="0">
                <a:solidFill>
                  <a:schemeClr val="tx1"/>
                </a:solidFill>
                <a:latin typeface="Arial" panose="020B0604020202020204" pitchFamily="34" charset="0"/>
                <a:cs typeface="Arial" panose="020B0604020202020204" pitchFamily="34" charset="0"/>
              </a:rPr>
            </a:br>
            <a:r>
              <a:rPr lang="en-GB" altLang="en-US" sz="2000" i="1" dirty="0">
                <a:solidFill>
                  <a:schemeClr val="tx1"/>
                </a:solidFill>
                <a:latin typeface="Arial" panose="020B0604020202020204" pitchFamily="34" charset="0"/>
                <a:cs typeface="Arial" panose="020B0604020202020204" pitchFamily="34" charset="0"/>
              </a:rPr>
              <a:t>I [Enlil] would rule the Lowlands</a:t>
            </a:r>
          </a:p>
          <a:p>
            <a:pPr eaLnBrk="0" hangingPunct="0">
              <a:lnSpc>
                <a:spcPct val="80000"/>
              </a:lnSpc>
              <a:spcBef>
                <a:spcPct val="0"/>
              </a:spcBef>
            </a:pPr>
            <a:endParaRPr lang="en-GB" altLang="en-US" sz="2000" i="1" dirty="0">
              <a:solidFill>
                <a:schemeClr val="tx1"/>
              </a:solidFill>
              <a:latin typeface="Arial" panose="020B0604020202020204" pitchFamily="34" charset="0"/>
              <a:cs typeface="Arial" panose="020B0604020202020204" pitchFamily="34" charset="0"/>
            </a:endParaRPr>
          </a:p>
          <a:p>
            <a:pPr eaLnBrk="0" hangingPunct="0">
              <a:spcBef>
                <a:spcPct val="0"/>
              </a:spcBef>
            </a:pPr>
            <a:r>
              <a:rPr lang="en-GB" altLang="en-US" sz="2000" dirty="0">
                <a:solidFill>
                  <a:schemeClr val="tx1"/>
                </a:solidFill>
                <a:latin typeface="Arial" panose="020B0604020202020204" pitchFamily="34" charset="0"/>
                <a:cs typeface="Arial" panose="020B0604020202020204" pitchFamily="34" charset="0"/>
              </a:rPr>
              <a:t>In this stanza, the Highlands and the Lowlands are relative terms. We know that </a:t>
            </a:r>
            <a:r>
              <a:rPr lang="en-GB" altLang="en-US" sz="2000" b="1" dirty="0">
                <a:solidFill>
                  <a:schemeClr val="tx1"/>
                </a:solidFill>
                <a:latin typeface="Arial" panose="020B0604020202020204" pitchFamily="34" charset="0"/>
                <a:cs typeface="Arial" panose="020B0604020202020204" pitchFamily="34" charset="0"/>
              </a:rPr>
              <a:t>Enlil</a:t>
            </a:r>
            <a:r>
              <a:rPr lang="en-GB" altLang="en-US" sz="2000" dirty="0">
                <a:solidFill>
                  <a:schemeClr val="tx1"/>
                </a:solidFill>
                <a:latin typeface="Arial" panose="020B0604020202020204" pitchFamily="34" charset="0"/>
                <a:cs typeface="Arial" panose="020B0604020202020204" pitchFamily="34" charset="0"/>
              </a:rPr>
              <a:t>, the </a:t>
            </a:r>
            <a:r>
              <a:rPr lang="en-GB" altLang="en-US" sz="2000" b="1" dirty="0">
                <a:solidFill>
                  <a:schemeClr val="tx1"/>
                </a:solidFill>
                <a:latin typeface="Arial" panose="020B0604020202020204" pitchFamily="34" charset="0"/>
                <a:cs typeface="Arial" panose="020B0604020202020204" pitchFamily="34" charset="0"/>
              </a:rPr>
              <a:t>Lord of Cultivation</a:t>
            </a:r>
            <a:r>
              <a:rPr lang="en-GB" altLang="en-US" sz="2000" dirty="0">
                <a:solidFill>
                  <a:schemeClr val="tx1"/>
                </a:solidFill>
                <a:latin typeface="Arial" panose="020B0604020202020204" pitchFamily="34" charset="0"/>
                <a:cs typeface="Arial" panose="020B0604020202020204" pitchFamily="34" charset="0"/>
              </a:rPr>
              <a:t>, ruled in </a:t>
            </a:r>
            <a:r>
              <a:rPr lang="en-GB" altLang="en-US" sz="2000" b="1" dirty="0" err="1">
                <a:solidFill>
                  <a:schemeClr val="tx1"/>
                </a:solidFill>
                <a:latin typeface="Arial" panose="020B0604020202020204" pitchFamily="34" charset="0"/>
                <a:cs typeface="Arial" panose="020B0604020202020204" pitchFamily="34" charset="0"/>
              </a:rPr>
              <a:t>Kharsag</a:t>
            </a:r>
            <a:r>
              <a:rPr lang="en-GB" altLang="en-US" sz="2000" dirty="0">
                <a:solidFill>
                  <a:schemeClr val="tx1"/>
                </a:solidFill>
                <a:latin typeface="Arial" panose="020B0604020202020204" pitchFamily="34" charset="0"/>
                <a:cs typeface="Arial" panose="020B0604020202020204" pitchFamily="34" charset="0"/>
              </a:rPr>
              <a:t> so that, here, the Lowlands refer to that irrigated plain as distinct from the surrounding mountains.  The Highlands, therefore, were the higher parts of the Lebanon area.  In these parts, today, there exist the magnificent ruins of </a:t>
            </a:r>
            <a:r>
              <a:rPr lang="en-GB" altLang="en-US" sz="2000" dirty="0" err="1">
                <a:solidFill>
                  <a:schemeClr val="tx1"/>
                </a:solidFill>
                <a:latin typeface="Arial" panose="020B0604020202020204" pitchFamily="34" charset="0"/>
                <a:cs typeface="Arial" panose="020B0604020202020204" pitchFamily="34" charset="0"/>
              </a:rPr>
              <a:t>Ba’albek</a:t>
            </a:r>
            <a:r>
              <a:rPr lang="en-GB" altLang="en-US" sz="2000" dirty="0">
                <a:solidFill>
                  <a:schemeClr val="tx1"/>
                </a:solidFill>
                <a:latin typeface="Arial" panose="020B0604020202020204" pitchFamily="34" charset="0"/>
                <a:cs typeface="Arial" panose="020B0604020202020204" pitchFamily="34" charset="0"/>
              </a:rPr>
              <a:t> to remind us of the almost incredible achievements of gods and men in times so remote that the mind has difficulty in comprehending the span of it.</a:t>
            </a:r>
          </a:p>
          <a:p>
            <a:pPr eaLnBrk="0" hangingPunct="0">
              <a:spcBef>
                <a:spcPct val="0"/>
              </a:spcBef>
            </a:pPr>
            <a:endParaRPr lang="en-GB" altLang="en-US" sz="2000" dirty="0">
              <a:solidFill>
                <a:schemeClr val="tx1"/>
              </a:solidFill>
              <a:latin typeface="Arial" panose="020B0604020202020204" pitchFamily="34" charset="0"/>
              <a:cs typeface="Arial" panose="020B0604020202020204" pitchFamily="34" charset="0"/>
            </a:endParaRPr>
          </a:p>
          <a:p>
            <a:pPr eaLnBrk="0" hangingPunct="0">
              <a:spcBef>
                <a:spcPct val="0"/>
              </a:spcBef>
            </a:pPr>
            <a:r>
              <a:rPr lang="en-GB" altLang="en-US" sz="2000" dirty="0">
                <a:solidFill>
                  <a:schemeClr val="tx1"/>
                </a:solidFill>
                <a:latin typeface="Arial" panose="020B0604020202020204" pitchFamily="34" charset="0"/>
                <a:cs typeface="Arial" panose="020B0604020202020204" pitchFamily="34" charset="0"/>
              </a:rPr>
              <a:t>These ruins comprise an architectural complex the description of which includes such superlatives as having columns among the tallest ever constructed on earth; the largest stone blocks ever used for any purpose; and the boldest architectural engineering feat ever carried out in the ancient world.</a:t>
            </a:r>
          </a:p>
          <a:p>
            <a:pPr eaLnBrk="0" hangingPunct="0">
              <a:lnSpc>
                <a:spcPct val="80000"/>
              </a:lnSpc>
              <a:spcBef>
                <a:spcPct val="0"/>
              </a:spcBef>
            </a:pPr>
            <a:endParaRPr lang="en-GB" altLang="en-US" sz="2000" dirty="0">
              <a:solidFill>
                <a:schemeClr val="tx1"/>
              </a:solidFill>
              <a:latin typeface="Arial" panose="020B0604020202020204" pitchFamily="34" charset="0"/>
              <a:cs typeface="Arial" panose="020B0604020202020204" pitchFamily="34" charset="0"/>
            </a:endParaRPr>
          </a:p>
          <a:p>
            <a:pPr>
              <a:lnSpc>
                <a:spcPct val="80000"/>
              </a:lnSpc>
            </a:pPr>
            <a:endParaRPr lang="en-GB" altLang="en-US" sz="2000" dirty="0">
              <a:solidFill>
                <a:schemeClr val="tx1"/>
              </a:solidFill>
              <a:latin typeface="Arial" panose="020B0604020202020204" pitchFamily="34" charset="0"/>
              <a:cs typeface="Arial" panose="020B0604020202020204" pitchFamily="34" charset="0"/>
            </a:endParaRPr>
          </a:p>
        </p:txBody>
      </p:sp>
      <p:sp>
        <p:nvSpPr>
          <p:cNvPr id="15364" name="Rectangle 4"/>
          <p:cNvSpPr>
            <a:spLocks noChangeArrowheads="1"/>
          </p:cNvSpPr>
          <p:nvPr/>
        </p:nvSpPr>
        <p:spPr bwMode="auto">
          <a:xfrm>
            <a:off x="1158875" y="6349206"/>
            <a:ext cx="6826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dirty="0">
                <a:latin typeface="Arial" panose="020B0604020202020204" pitchFamily="34" charset="0"/>
                <a:cs typeface="Arial" panose="020B0604020202020204" pitchFamily="34" charset="0"/>
              </a:rPr>
              <a:t>From the </a:t>
            </a:r>
            <a:r>
              <a:rPr lang="en-GB" altLang="en-US" i="1" dirty="0">
                <a:latin typeface="Arial" panose="020B0604020202020204" pitchFamily="34" charset="0"/>
                <a:cs typeface="Arial" panose="020B0604020202020204" pitchFamily="34" charset="0"/>
              </a:rPr>
              <a:t>Shining Ones</a:t>
            </a:r>
            <a:r>
              <a:rPr lang="en-GB" altLang="en-US" dirty="0">
                <a:latin typeface="Arial" panose="020B0604020202020204" pitchFamily="34" charset="0"/>
                <a:cs typeface="Arial" panose="020B0604020202020204" pitchFamily="34" charset="0"/>
              </a:rPr>
              <a:t> by Christian and Barbara Joy O’Brien</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57620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03507" y="2852936"/>
            <a:ext cx="5400599" cy="923330"/>
          </a:xfrm>
          <a:prstGeom prst="rect">
            <a:avLst/>
          </a:prstGeom>
        </p:spPr>
        <p:txBody>
          <a:bodyPr wrap="square">
            <a:spAutoFit/>
          </a:bodyPr>
          <a:lstStyle/>
          <a:p>
            <a:pPr lvl="0" algn="ctr">
              <a:spcBef>
                <a:spcPct val="20000"/>
              </a:spcBef>
            </a:pPr>
            <a:r>
              <a:rPr lang="en-GB" sz="5400" dirty="0">
                <a:solidFill>
                  <a:prstClr val="black"/>
                </a:solidFill>
                <a:latin typeface="Arial" panose="020B0604020202020204" pitchFamily="34" charset="0"/>
                <a:cs typeface="Arial" panose="020B0604020202020204" pitchFamily="34" charset="0"/>
              </a:rPr>
              <a:t>The End</a:t>
            </a:r>
          </a:p>
        </p:txBody>
      </p:sp>
    </p:spTree>
    <p:extLst>
      <p:ext uri="{BB962C8B-B14F-4D97-AF65-F5344CB8AC3E}">
        <p14:creationId xmlns:p14="http://schemas.microsoft.com/office/powerpoint/2010/main" val="722702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685800" y="381000"/>
            <a:ext cx="7772400" cy="685800"/>
          </a:xfrm>
        </p:spPr>
        <p:txBody>
          <a:bodyPr/>
          <a:lstStyle/>
          <a:p>
            <a:pPr algn="l" eaLnBrk="1" hangingPunct="1"/>
            <a:r>
              <a:rPr lang="en-GB" altLang="en-US" sz="2800" b="1" dirty="0" smtClean="0"/>
              <a:t>Archaic Tablet 8383</a:t>
            </a:r>
          </a:p>
        </p:txBody>
      </p:sp>
      <p:sp>
        <p:nvSpPr>
          <p:cNvPr id="44035" name="Rectangle 3"/>
          <p:cNvSpPr>
            <a:spLocks noGrp="1" noChangeArrowheads="1"/>
          </p:cNvSpPr>
          <p:nvPr>
            <p:ph type="subTitle" idx="1"/>
          </p:nvPr>
        </p:nvSpPr>
        <p:spPr>
          <a:xfrm>
            <a:off x="4211960" y="260648"/>
            <a:ext cx="4608512" cy="5105400"/>
          </a:xfrm>
        </p:spPr>
        <p:txBody>
          <a:bodyPr>
            <a:noAutofit/>
          </a:bodyPr>
          <a:lstStyle/>
          <a:p>
            <a:pPr eaLnBrk="1" hangingPunct="1"/>
            <a:r>
              <a:rPr lang="en-GB" altLang="en-US" sz="1800" i="1" dirty="0" smtClean="0">
                <a:solidFill>
                  <a:schemeClr val="tx1"/>
                </a:solidFill>
                <a:latin typeface="Arial" panose="020B0604020202020204" pitchFamily="34" charset="0"/>
                <a:cs typeface="Arial" panose="020B0604020202020204" pitchFamily="34" charset="0"/>
              </a:rPr>
              <a:t>Nippur Archaic Cylinder</a:t>
            </a:r>
            <a:endParaRPr lang="en-GB" altLang="en-US" sz="1800" dirty="0" smtClean="0">
              <a:solidFill>
                <a:schemeClr val="tx1"/>
              </a:solidFill>
              <a:latin typeface="Arial" panose="020B0604020202020204" pitchFamily="34" charset="0"/>
              <a:cs typeface="Arial" panose="020B0604020202020204" pitchFamily="34" charset="0"/>
            </a:endParaRPr>
          </a:p>
          <a:p>
            <a:pPr algn="l" eaLnBrk="1" hangingPunct="1"/>
            <a:r>
              <a:rPr lang="en-GB" altLang="en-US" sz="2000" dirty="0" smtClean="0">
                <a:solidFill>
                  <a:schemeClr val="tx1"/>
                </a:solidFill>
                <a:latin typeface="Arial" panose="020B0604020202020204" pitchFamily="34" charset="0"/>
                <a:cs typeface="Arial" panose="020B0604020202020204" pitchFamily="34" charset="0"/>
              </a:rPr>
              <a:t>To judge from the script, the Nippur cylinder illustrated on this plate (8383 in the Nippur collection of the University Museum) may date as early as 2500 BC. Although copied and published by the late George Barton as early as 1918, its contents, which centre about the Sumerian air-god </a:t>
            </a:r>
            <a:r>
              <a:rPr lang="en-GB" altLang="en-US" sz="2000" b="1" dirty="0" err="1" smtClean="0">
                <a:solidFill>
                  <a:schemeClr val="tx1"/>
                </a:solidFill>
                <a:latin typeface="Arial" panose="020B0604020202020204" pitchFamily="34" charset="0"/>
                <a:cs typeface="Arial" panose="020B0604020202020204" pitchFamily="34" charset="0"/>
              </a:rPr>
              <a:t>Enhil</a:t>
            </a:r>
            <a:r>
              <a:rPr lang="en-GB" altLang="en-US" sz="2000" dirty="0" smtClean="0">
                <a:solidFill>
                  <a:schemeClr val="tx1"/>
                </a:solidFill>
                <a:latin typeface="Arial" panose="020B0604020202020204" pitchFamily="34" charset="0"/>
                <a:cs typeface="Arial" panose="020B0604020202020204" pitchFamily="34" charset="0"/>
              </a:rPr>
              <a:t> and the goddess </a:t>
            </a:r>
            <a:r>
              <a:rPr lang="en-GB" altLang="en-US" sz="2000" b="1" dirty="0" err="1" smtClean="0">
                <a:solidFill>
                  <a:schemeClr val="tx1"/>
                </a:solidFill>
                <a:latin typeface="Arial" panose="020B0604020202020204" pitchFamily="34" charset="0"/>
                <a:cs typeface="Arial" panose="020B0604020202020204" pitchFamily="34" charset="0"/>
              </a:rPr>
              <a:t>Ninhursag</a:t>
            </a:r>
            <a:r>
              <a:rPr lang="en-GB" altLang="en-US" sz="2000" dirty="0" smtClean="0">
                <a:solidFill>
                  <a:schemeClr val="tx1"/>
                </a:solidFill>
                <a:latin typeface="Arial" panose="020B0604020202020204" pitchFamily="34" charset="0"/>
                <a:cs typeface="Arial" panose="020B0604020202020204" pitchFamily="34" charset="0"/>
              </a:rPr>
              <a:t>, are still largely unintelligible. </a:t>
            </a:r>
          </a:p>
          <a:p>
            <a:pPr algn="l" eaLnBrk="1" hangingPunct="1"/>
            <a:r>
              <a:rPr lang="en-GB" altLang="en-US" sz="2000" dirty="0" smtClean="0">
                <a:solidFill>
                  <a:schemeClr val="tx1"/>
                </a:solidFill>
                <a:latin typeface="Arial" panose="020B0604020202020204" pitchFamily="34" charset="0"/>
                <a:cs typeface="Arial" panose="020B0604020202020204" pitchFamily="34" charset="0"/>
              </a:rPr>
              <a:t>Nevertheless, much that was unknown or misunderstood at the time of its publication is now gradually becoming clarified, and there is </a:t>
            </a:r>
            <a:r>
              <a:rPr lang="en-GB" altLang="en-US" sz="2000" b="1" dirty="0" smtClean="0">
                <a:solidFill>
                  <a:schemeClr val="tx1"/>
                </a:solidFill>
                <a:latin typeface="Arial" panose="020B0604020202020204" pitchFamily="34" charset="0"/>
                <a:cs typeface="Arial" panose="020B0604020202020204" pitchFamily="34" charset="0"/>
              </a:rPr>
              <a:t>good reason to hope that the not too distant future will see the better part of its contents ready for translation.</a:t>
            </a:r>
          </a:p>
          <a:p>
            <a:pPr algn="l" eaLnBrk="1" hangingPunct="1"/>
            <a:r>
              <a:rPr lang="en-GB" altLang="en-US" sz="2000" dirty="0" smtClean="0">
                <a:solidFill>
                  <a:schemeClr val="tx1"/>
                </a:solidFill>
                <a:latin typeface="Arial" panose="020B0604020202020204" pitchFamily="34" charset="0"/>
                <a:cs typeface="Arial" panose="020B0604020202020204" pitchFamily="34" charset="0"/>
              </a:rPr>
              <a:t>From </a:t>
            </a:r>
            <a:r>
              <a:rPr lang="en-GB" altLang="en-US" sz="2000" i="1" dirty="0" smtClean="0">
                <a:solidFill>
                  <a:schemeClr val="tx1"/>
                </a:solidFill>
                <a:latin typeface="Arial" panose="020B0604020202020204" pitchFamily="34" charset="0"/>
                <a:cs typeface="Arial" panose="020B0604020202020204" pitchFamily="34" charset="0"/>
              </a:rPr>
              <a:t>Sumerian Mythology </a:t>
            </a:r>
            <a:r>
              <a:rPr lang="en-GB" altLang="en-US" sz="2000" dirty="0" smtClean="0">
                <a:solidFill>
                  <a:schemeClr val="tx1"/>
                </a:solidFill>
                <a:latin typeface="Arial" panose="020B0604020202020204" pitchFamily="34" charset="0"/>
                <a:cs typeface="Arial" panose="020B0604020202020204" pitchFamily="34" charset="0"/>
              </a:rPr>
              <a:t>by Samuel Noah Kramer.</a:t>
            </a:r>
            <a:br>
              <a:rPr lang="en-GB" altLang="en-US" sz="2000" dirty="0" smtClean="0">
                <a:solidFill>
                  <a:schemeClr val="tx1"/>
                </a:solidFill>
                <a:latin typeface="Arial" panose="020B0604020202020204" pitchFamily="34" charset="0"/>
                <a:cs typeface="Arial" panose="020B0604020202020204" pitchFamily="34" charset="0"/>
              </a:rPr>
            </a:br>
            <a:endParaRPr lang="en-GB" altLang="en-US" sz="2000" dirty="0" smtClean="0">
              <a:solidFill>
                <a:schemeClr val="tx1"/>
              </a:solidFill>
              <a:latin typeface="Arial" panose="020B0604020202020204" pitchFamily="34" charset="0"/>
              <a:cs typeface="Arial" panose="020B0604020202020204" pitchFamily="34" charset="0"/>
            </a:endParaRPr>
          </a:p>
        </p:txBody>
      </p:sp>
      <p:pic>
        <p:nvPicPr>
          <p:cNvPr id="44036" name="Picture 4" descr="Archaic Tablet 83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87587"/>
            <a:ext cx="3570288" cy="51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4061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6466730"/>
          </a:xfrm>
        </p:spPr>
        <p:txBody>
          <a:bodyPr>
            <a:normAutofit fontScale="90000"/>
          </a:bodyPr>
          <a:lstStyle/>
          <a:p>
            <a:r>
              <a:rPr lang="en-GB" altLang="en-US" sz="3600" dirty="0" smtClean="0">
                <a:latin typeface="Arial" pitchFamily="34" charset="0"/>
                <a:ea typeface="Calibri" pitchFamily="34" charset="0"/>
                <a:cs typeface="Arial" pitchFamily="34" charset="0"/>
              </a:rPr>
              <a:t/>
            </a:r>
            <a:br>
              <a:rPr lang="en-GB" altLang="en-US" sz="3600" dirty="0" smtClean="0">
                <a:latin typeface="Arial" pitchFamily="34" charset="0"/>
                <a:ea typeface="Calibri" pitchFamily="34" charset="0"/>
                <a:cs typeface="Arial" pitchFamily="34" charset="0"/>
              </a:rPr>
            </a:br>
            <a:r>
              <a:rPr lang="en-GB" altLang="en-US" sz="3600" dirty="0" smtClean="0">
                <a:latin typeface="Arial" pitchFamily="34" charset="0"/>
                <a:ea typeface="Calibri" pitchFamily="34" charset="0"/>
                <a:cs typeface="Arial" pitchFamily="34" charset="0"/>
              </a:rPr>
              <a:t/>
            </a:r>
            <a:br>
              <a:rPr lang="en-GB" altLang="en-US" sz="3600" dirty="0" smtClean="0">
                <a:latin typeface="Arial" pitchFamily="34" charset="0"/>
                <a:ea typeface="Calibri" pitchFamily="34" charset="0"/>
                <a:cs typeface="Arial" pitchFamily="34" charset="0"/>
              </a:rPr>
            </a:br>
            <a:r>
              <a:rPr lang="en-GB" altLang="en-US" sz="3100" dirty="0" smtClean="0">
                <a:latin typeface="Arial" pitchFamily="34" charset="0"/>
                <a:ea typeface="Calibri" pitchFamily="34" charset="0"/>
                <a:cs typeface="Arial" pitchFamily="34" charset="0"/>
              </a:rPr>
              <a:t>Oxford </a:t>
            </a:r>
            <a:r>
              <a:rPr lang="en-GB" altLang="en-US" sz="3100" dirty="0">
                <a:latin typeface="Arial" pitchFamily="34" charset="0"/>
                <a:ea typeface="Calibri" pitchFamily="34" charset="0"/>
                <a:cs typeface="Arial" pitchFamily="34" charset="0"/>
              </a:rPr>
              <a:t>University have </a:t>
            </a:r>
            <a:r>
              <a:rPr lang="en-GB" sz="3100" dirty="0">
                <a:latin typeface="Arial" panose="020B0604020202020204" pitchFamily="34" charset="0"/>
                <a:cs typeface="Arial" panose="020B0604020202020204" pitchFamily="34" charset="0"/>
              </a:rPr>
              <a:t>classified the </a:t>
            </a:r>
            <a:r>
              <a:rPr lang="en-GB" altLang="en-US" sz="3100" dirty="0">
                <a:latin typeface="Arial" pitchFamily="34" charset="0"/>
                <a:ea typeface="Calibri" pitchFamily="34" charset="0"/>
                <a:cs typeface="Arial" pitchFamily="34" charset="0"/>
              </a:rPr>
              <a:t>secular </a:t>
            </a:r>
            <a:r>
              <a:rPr lang="en-GB" sz="3100" dirty="0">
                <a:latin typeface="Arial" panose="020B0604020202020204" pitchFamily="34" charset="0"/>
                <a:cs typeface="Arial" panose="020B0604020202020204" pitchFamily="34" charset="0"/>
              </a:rPr>
              <a:t>tablets </a:t>
            </a:r>
            <a:r>
              <a:rPr lang="en-GB" altLang="en-US" sz="3100" dirty="0">
                <a:latin typeface="Arial" pitchFamily="34" charset="0"/>
                <a:ea typeface="Calibri" pitchFamily="34" charset="0"/>
                <a:cs typeface="Arial" pitchFamily="34" charset="0"/>
              </a:rPr>
              <a:t>translated by Christian O’Brien </a:t>
            </a:r>
            <a:r>
              <a:rPr lang="en-GB" sz="3100" dirty="0" smtClean="0">
                <a:latin typeface="Arial" panose="020B0604020202020204" pitchFamily="34" charset="0"/>
                <a:cs typeface="Arial" panose="020B0604020202020204" pitchFamily="34" charset="0"/>
              </a:rPr>
              <a:t>as </a:t>
            </a:r>
            <a:r>
              <a:rPr lang="en-GB" sz="3100" dirty="0">
                <a:latin typeface="Arial" panose="020B0604020202020204" pitchFamily="34" charset="0"/>
                <a:cs typeface="Arial" panose="020B0604020202020204" pitchFamily="34" charset="0"/>
              </a:rPr>
              <a:t>fragments or versions of Oxford University </a:t>
            </a:r>
            <a:r>
              <a:rPr lang="en-GB" sz="3100" b="1" i="1" dirty="0" smtClean="0">
                <a:latin typeface="Arial" panose="020B0604020202020204" pitchFamily="34" charset="0"/>
                <a:cs typeface="Arial" panose="020B0604020202020204" pitchFamily="34" charset="0"/>
              </a:rPr>
              <a:t>established</a:t>
            </a:r>
            <a:r>
              <a:rPr lang="en-GB" sz="3100" b="1" dirty="0" smtClean="0">
                <a:latin typeface="Arial" panose="020B0604020202020204" pitchFamily="34" charset="0"/>
                <a:cs typeface="Arial" panose="020B0604020202020204" pitchFamily="34" charset="0"/>
              </a:rPr>
              <a:t> </a:t>
            </a:r>
            <a:r>
              <a:rPr lang="en-GB" sz="3100" b="1" dirty="0">
                <a:latin typeface="Arial" panose="020B0604020202020204" pitchFamily="34" charset="0"/>
                <a:cs typeface="Arial" panose="020B0604020202020204" pitchFamily="34" charset="0"/>
              </a:rPr>
              <a:t>myths</a:t>
            </a:r>
            <a:r>
              <a:rPr lang="en-GB" sz="3100" dirty="0" smtClean="0">
                <a:latin typeface="Arial" panose="020B0604020202020204" pitchFamily="34" charset="0"/>
                <a:cs typeface="Arial" panose="020B0604020202020204" pitchFamily="34" charset="0"/>
              </a:rPr>
              <a:t>.</a:t>
            </a:r>
            <a:br>
              <a:rPr lang="en-GB" sz="3100" dirty="0" smtClean="0">
                <a:latin typeface="Arial" panose="020B0604020202020204" pitchFamily="34" charset="0"/>
                <a:cs typeface="Arial" panose="020B0604020202020204" pitchFamily="34" charset="0"/>
              </a:rPr>
            </a:br>
            <a:r>
              <a:rPr lang="en-GB" sz="3100" dirty="0">
                <a:latin typeface="Arial" panose="020B0604020202020204" pitchFamily="34" charset="0"/>
                <a:cs typeface="Arial" panose="020B0604020202020204" pitchFamily="34" charset="0"/>
              </a:rPr>
              <a:t/>
            </a:r>
            <a:br>
              <a:rPr lang="en-GB" sz="3100" dirty="0">
                <a:latin typeface="Arial" panose="020B0604020202020204" pitchFamily="34" charset="0"/>
                <a:cs typeface="Arial" panose="020B0604020202020204" pitchFamily="34" charset="0"/>
              </a:rPr>
            </a:br>
            <a:r>
              <a:rPr lang="en-GB" sz="3100" dirty="0" smtClean="0">
                <a:latin typeface="Arial" panose="020B0604020202020204" pitchFamily="34" charset="0"/>
                <a:cs typeface="Arial" panose="020B0604020202020204" pitchFamily="34" charset="0"/>
              </a:rPr>
              <a:t>  In </a:t>
            </a:r>
            <a:r>
              <a:rPr lang="en-GB" sz="3100" dirty="0">
                <a:latin typeface="Arial" panose="020B0604020202020204" pitchFamily="34" charset="0"/>
                <a:cs typeface="Arial" panose="020B0604020202020204" pitchFamily="34" charset="0"/>
              </a:rPr>
              <a:t>their most basic form a</a:t>
            </a:r>
            <a:r>
              <a:rPr lang="en-GB" altLang="en-US" sz="3100" dirty="0">
                <a:latin typeface="Arial" pitchFamily="34" charset="0"/>
                <a:ea typeface="Calibri" pitchFamily="34" charset="0"/>
                <a:cs typeface="Arial" pitchFamily="34" charset="0"/>
              </a:rPr>
              <a:t>ll clearly have descriptions of the creation of an irrigated garden or agricultural settlement at the head of the valleys, and not incantations and hymns as suggested by the Revered Professor George Barton in 1918</a:t>
            </a:r>
            <a:r>
              <a:rPr lang="en-GB" altLang="en-US" sz="3100" dirty="0" smtClean="0">
                <a:latin typeface="Arial" pitchFamily="34" charset="0"/>
                <a:ea typeface="Calibri" pitchFamily="34" charset="0"/>
                <a:cs typeface="Arial" pitchFamily="34" charset="0"/>
              </a:rPr>
              <a:t>.</a:t>
            </a:r>
            <a:br>
              <a:rPr lang="en-GB" altLang="en-US" sz="3100" dirty="0" smtClean="0">
                <a:latin typeface="Arial" pitchFamily="34" charset="0"/>
                <a:ea typeface="Calibri" pitchFamily="34" charset="0"/>
                <a:cs typeface="Arial" pitchFamily="34" charset="0"/>
              </a:rPr>
            </a:br>
            <a:r>
              <a:rPr lang="en-GB" altLang="en-US" sz="3100" dirty="0">
                <a:latin typeface="Arial" pitchFamily="34" charset="0"/>
                <a:ea typeface="Calibri" pitchFamily="34" charset="0"/>
                <a:cs typeface="Arial" pitchFamily="34" charset="0"/>
              </a:rPr>
              <a:t/>
            </a:r>
            <a:br>
              <a:rPr lang="en-GB" altLang="en-US" sz="3100" dirty="0">
                <a:latin typeface="Arial" pitchFamily="34" charset="0"/>
                <a:ea typeface="Calibri" pitchFamily="34" charset="0"/>
                <a:cs typeface="Arial" pitchFamily="34" charset="0"/>
              </a:rPr>
            </a:br>
            <a:r>
              <a:rPr lang="en-GB" altLang="en-US" sz="3100" dirty="0">
                <a:latin typeface="Arial" pitchFamily="34" charset="0"/>
                <a:ea typeface="Calibri" pitchFamily="34" charset="0"/>
                <a:cs typeface="Arial" pitchFamily="34" charset="0"/>
              </a:rPr>
              <a:t>Nippur Library Cuneiform Tablet </a:t>
            </a:r>
            <a:r>
              <a:rPr lang="en-GB" altLang="en-US" sz="3100" dirty="0" smtClean="0">
                <a:latin typeface="Arial" pitchFamily="34" charset="0"/>
                <a:ea typeface="Calibri" pitchFamily="34" charset="0"/>
                <a:cs typeface="Arial" pitchFamily="34" charset="0"/>
              </a:rPr>
              <a:t>numbers and descriptions below are held by the Museum of the University of Pennsylvania</a:t>
            </a:r>
            <a:r>
              <a:rPr lang="en-GB" altLang="en-US" sz="3600" dirty="0">
                <a:latin typeface="Arial" pitchFamily="34" charset="0"/>
                <a:ea typeface="Calibri" pitchFamily="34" charset="0"/>
                <a:cs typeface="Arial" pitchFamily="34" charset="0"/>
              </a:rPr>
              <a:t/>
            </a:r>
            <a:br>
              <a:rPr lang="en-GB" altLang="en-US" sz="3600" dirty="0">
                <a:latin typeface="Arial" pitchFamily="34" charset="0"/>
                <a:ea typeface="Calibri" pitchFamily="34" charset="0"/>
                <a:cs typeface="Arial" pitchFamily="34" charset="0"/>
              </a:rPr>
            </a:br>
            <a:r>
              <a:rPr lang="en-GB" altLang="en-US" sz="4000" dirty="0">
                <a:latin typeface="Arial" pitchFamily="34" charset="0"/>
                <a:ea typeface="Calibri" pitchFamily="34" charset="0"/>
                <a:cs typeface="Arial" pitchFamily="34" charset="0"/>
              </a:rPr>
              <a:t/>
            </a:r>
            <a:br>
              <a:rPr lang="en-GB" altLang="en-US" sz="4000" dirty="0">
                <a:latin typeface="Arial" pitchFamily="34" charset="0"/>
                <a:ea typeface="Calibri" pitchFamily="34" charset="0"/>
                <a:cs typeface="Arial" pitchFamily="34" charset="0"/>
              </a:rPr>
            </a:br>
            <a:endParaRPr lang="en-GB" dirty="0"/>
          </a:p>
        </p:txBody>
      </p:sp>
    </p:spTree>
    <p:extLst>
      <p:ext uri="{BB962C8B-B14F-4D97-AF65-F5344CB8AC3E}">
        <p14:creationId xmlns:p14="http://schemas.microsoft.com/office/powerpoint/2010/main" val="2945139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856984" cy="6624736"/>
          </a:xfrm>
        </p:spPr>
        <p:txBody>
          <a:bodyPr>
            <a:noAutofit/>
          </a:bodyPr>
          <a:lstStyle/>
          <a:p>
            <a:pPr algn="l"/>
            <a:r>
              <a:rPr lang="en-GB" altLang="en-US" sz="2000" b="1" dirty="0" smtClean="0">
                <a:latin typeface="Arial" pitchFamily="34" charset="0"/>
                <a:ea typeface="Calibri" pitchFamily="34" charset="0"/>
                <a:cs typeface="Arial" pitchFamily="34" charset="0"/>
              </a:rPr>
              <a:t>Modern Title   Museum Nos       Barton’s Titles               O’Brien Titles</a:t>
            </a:r>
            <a:r>
              <a:rPr lang="en-GB" altLang="en-US" sz="2000" b="1" dirty="0">
                <a:latin typeface="Arial" pitchFamily="34" charset="0"/>
                <a:ea typeface="Calibri" pitchFamily="34" charset="0"/>
                <a:cs typeface="Arial" pitchFamily="34" charset="0"/>
              </a:rPr>
              <a:t/>
            </a:r>
            <a:br>
              <a:rPr lang="en-GB" altLang="en-US" sz="2000" b="1" dirty="0">
                <a:latin typeface="Arial" pitchFamily="34" charset="0"/>
                <a:ea typeface="Calibri" pitchFamily="34" charset="0"/>
                <a:cs typeface="Arial" pitchFamily="34" charset="0"/>
              </a:rPr>
            </a:br>
            <a:r>
              <a:rPr lang="en-GB" altLang="en-US" sz="800" b="1" dirty="0" smtClean="0">
                <a:latin typeface="Arial" pitchFamily="34" charset="0"/>
                <a:ea typeface="Calibri" pitchFamily="34" charset="0"/>
                <a:cs typeface="Arial" pitchFamily="34" charset="0"/>
              </a:rPr>
              <a:t/>
            </a:r>
            <a:br>
              <a:rPr lang="en-GB" altLang="en-US" sz="800" b="1" dirty="0" smtClean="0">
                <a:latin typeface="Arial" pitchFamily="34" charset="0"/>
                <a:ea typeface="Calibri" pitchFamily="34" charset="0"/>
                <a:cs typeface="Arial" pitchFamily="34" charset="0"/>
              </a:rPr>
            </a:br>
            <a:r>
              <a:rPr lang="en-GB" altLang="en-US" sz="1800" dirty="0" smtClean="0">
                <a:latin typeface="Arial" pitchFamily="34" charset="0"/>
                <a:ea typeface="Calibri" pitchFamily="34" charset="0"/>
                <a:cs typeface="Arial" pitchFamily="34" charset="0"/>
              </a:rPr>
              <a:t>Debate between        14,005           A creation Myth                  Decision to Settle</a:t>
            </a:r>
            <a:br>
              <a:rPr lang="en-GB" altLang="en-US" sz="1800" dirty="0" smtClean="0">
                <a:latin typeface="Arial" pitchFamily="34" charset="0"/>
                <a:ea typeface="Calibri" pitchFamily="34" charset="0"/>
                <a:cs typeface="Arial" pitchFamily="34" charset="0"/>
              </a:rPr>
            </a:br>
            <a:r>
              <a:rPr lang="en-GB" altLang="en-US" sz="1800" dirty="0" smtClean="0">
                <a:latin typeface="Arial" pitchFamily="34" charset="0"/>
                <a:ea typeface="Calibri" pitchFamily="34" charset="0"/>
                <a:cs typeface="Arial" pitchFamily="34" charset="0"/>
              </a:rPr>
              <a:t>Sheep and Grain</a:t>
            </a:r>
            <a:r>
              <a:rPr lang="en-GB" altLang="en-US" sz="1800" dirty="0">
                <a:latin typeface="Arial" pitchFamily="34" charset="0"/>
                <a:ea typeface="Calibri" pitchFamily="34" charset="0"/>
                <a:cs typeface="Arial" pitchFamily="34" charset="0"/>
              </a:rPr>
              <a:t/>
            </a:r>
            <a:br>
              <a:rPr lang="en-GB" altLang="en-US" sz="1800" dirty="0">
                <a:latin typeface="Arial" pitchFamily="34" charset="0"/>
                <a:ea typeface="Calibri" pitchFamily="34" charset="0"/>
                <a:cs typeface="Arial" pitchFamily="34" charset="0"/>
              </a:rPr>
            </a:br>
            <a:r>
              <a:rPr lang="en-GB" altLang="en-US" sz="1800" dirty="0" smtClean="0">
                <a:latin typeface="Arial" pitchFamily="34" charset="0"/>
                <a:ea typeface="Calibri" pitchFamily="34" charset="0"/>
                <a:cs typeface="Arial" pitchFamily="34" charset="0"/>
              </a:rPr>
              <a:t/>
            </a:r>
            <a:br>
              <a:rPr lang="en-GB" altLang="en-US" sz="1800" dirty="0" smtClean="0">
                <a:latin typeface="Arial" pitchFamily="34" charset="0"/>
                <a:ea typeface="Calibri" pitchFamily="34" charset="0"/>
                <a:cs typeface="Arial" pitchFamily="34" charset="0"/>
              </a:rPr>
            </a:br>
            <a:r>
              <a:rPr lang="en-GB" altLang="en-US" sz="1800" dirty="0" smtClean="0">
                <a:latin typeface="Arial" pitchFamily="34" charset="0"/>
                <a:ea typeface="Calibri" pitchFamily="34" charset="0"/>
                <a:cs typeface="Arial" pitchFamily="34" charset="0"/>
              </a:rPr>
              <a:t>Barton Cylinder           8,383        The Oldest Religious          Arrival of the </a:t>
            </a:r>
            <a:r>
              <a:rPr lang="en-GB" altLang="en-US" sz="1800" dirty="0" err="1" smtClean="0">
                <a:latin typeface="Arial" pitchFamily="34" charset="0"/>
                <a:ea typeface="Calibri" pitchFamily="34" charset="0"/>
                <a:cs typeface="Arial" pitchFamily="34" charset="0"/>
              </a:rPr>
              <a:t>Anannage</a:t>
            </a:r>
            <a:r>
              <a:rPr lang="en-GB" altLang="en-US" sz="1800" dirty="0" smtClean="0">
                <a:latin typeface="Arial" pitchFamily="34" charset="0"/>
                <a:ea typeface="Calibri" pitchFamily="34" charset="0"/>
                <a:cs typeface="Arial" pitchFamily="34" charset="0"/>
              </a:rPr>
              <a:t/>
            </a:r>
            <a:br>
              <a:rPr lang="en-GB" altLang="en-US" sz="1800" dirty="0" smtClean="0">
                <a:latin typeface="Arial" pitchFamily="34" charset="0"/>
                <a:ea typeface="Calibri" pitchFamily="34" charset="0"/>
                <a:cs typeface="Arial" pitchFamily="34" charset="0"/>
              </a:rPr>
            </a:br>
            <a:r>
              <a:rPr lang="en-GB" altLang="en-US" sz="1800" dirty="0">
                <a:latin typeface="Arial" pitchFamily="34" charset="0"/>
                <a:ea typeface="Calibri" pitchFamily="34" charset="0"/>
                <a:cs typeface="Arial" pitchFamily="34" charset="0"/>
              </a:rPr>
              <a:t> </a:t>
            </a:r>
            <a:r>
              <a:rPr lang="en-GB" altLang="en-US" sz="1800" dirty="0" smtClean="0">
                <a:latin typeface="Arial" pitchFamily="34" charset="0"/>
                <a:ea typeface="Calibri" pitchFamily="34" charset="0"/>
                <a:cs typeface="Arial" pitchFamily="34" charset="0"/>
              </a:rPr>
              <a:t>                                                     Text from Babylonia</a:t>
            </a:r>
            <a:br>
              <a:rPr lang="en-GB" altLang="en-US" sz="1800" dirty="0" smtClean="0">
                <a:latin typeface="Arial" pitchFamily="34" charset="0"/>
                <a:ea typeface="Calibri" pitchFamily="34" charset="0"/>
                <a:cs typeface="Arial" pitchFamily="34" charset="0"/>
              </a:rPr>
            </a:br>
            <a:r>
              <a:rPr lang="en-GB" altLang="en-US" sz="1800" dirty="0" smtClean="0">
                <a:latin typeface="Arial" pitchFamily="34" charset="0"/>
                <a:ea typeface="Calibri" pitchFamily="34" charset="0"/>
                <a:cs typeface="Arial" pitchFamily="34" charset="0"/>
              </a:rPr>
              <a:t/>
            </a:r>
            <a:br>
              <a:rPr lang="en-GB" altLang="en-US" sz="1800" dirty="0" smtClean="0">
                <a:latin typeface="Arial" pitchFamily="34" charset="0"/>
                <a:ea typeface="Calibri" pitchFamily="34" charset="0"/>
                <a:cs typeface="Arial" pitchFamily="34" charset="0"/>
              </a:rPr>
            </a:br>
            <a:r>
              <a:rPr lang="en-GB" altLang="en-US" sz="1800" dirty="0" smtClean="0">
                <a:latin typeface="Arial" pitchFamily="34" charset="0"/>
                <a:ea typeface="Calibri" pitchFamily="34" charset="0"/>
                <a:cs typeface="Arial" pitchFamily="34" charset="0"/>
              </a:rPr>
              <a:t>Enlil and Ninlil</a:t>
            </a:r>
            <a:r>
              <a:rPr lang="en-GB" altLang="en-US" sz="1800" dirty="0">
                <a:latin typeface="Arial" pitchFamily="34" charset="0"/>
                <a:ea typeface="Calibri" pitchFamily="34" charset="0"/>
                <a:cs typeface="Arial" pitchFamily="34" charset="0"/>
              </a:rPr>
              <a:t> </a:t>
            </a:r>
            <a:r>
              <a:rPr lang="en-GB" altLang="en-US" sz="1800" dirty="0" smtClean="0">
                <a:latin typeface="Arial" pitchFamily="34" charset="0"/>
                <a:ea typeface="Calibri" pitchFamily="34" charset="0"/>
                <a:cs typeface="Arial" pitchFamily="34" charset="0"/>
              </a:rPr>
              <a:t>            9,205             Enlil </a:t>
            </a:r>
            <a:r>
              <a:rPr lang="en-GB" altLang="en-US" sz="1800" dirty="0">
                <a:latin typeface="Arial" pitchFamily="34" charset="0"/>
                <a:ea typeface="Calibri" pitchFamily="34" charset="0"/>
                <a:cs typeface="Arial" pitchFamily="34" charset="0"/>
              </a:rPr>
              <a:t>and </a:t>
            </a:r>
            <a:r>
              <a:rPr lang="en-GB" altLang="en-US" sz="1800" dirty="0" smtClean="0">
                <a:latin typeface="Arial" pitchFamily="34" charset="0"/>
                <a:ea typeface="Calibri" pitchFamily="34" charset="0"/>
                <a:cs typeface="Arial" pitchFamily="34" charset="0"/>
              </a:rPr>
              <a:t>Ninlil             Romance of Enlil and Ninlil        </a:t>
            </a:r>
            <a:br>
              <a:rPr lang="en-GB" altLang="en-US" sz="1800" dirty="0" smtClean="0">
                <a:latin typeface="Arial" pitchFamily="34" charset="0"/>
                <a:ea typeface="Calibri" pitchFamily="34" charset="0"/>
                <a:cs typeface="Arial" pitchFamily="34" charset="0"/>
              </a:rPr>
            </a:br>
            <a:r>
              <a:rPr lang="en-GB" altLang="en-US" sz="1800" dirty="0">
                <a:latin typeface="Arial" pitchFamily="34" charset="0"/>
                <a:ea typeface="Calibri" pitchFamily="34" charset="0"/>
                <a:cs typeface="Arial" pitchFamily="34" charset="0"/>
              </a:rPr>
              <a:t/>
            </a:r>
            <a:br>
              <a:rPr lang="en-GB" altLang="en-US" sz="1800" dirty="0">
                <a:latin typeface="Arial" pitchFamily="34" charset="0"/>
                <a:ea typeface="Calibri" pitchFamily="34" charset="0"/>
                <a:cs typeface="Arial" pitchFamily="34" charset="0"/>
              </a:rPr>
            </a:br>
            <a:r>
              <a:rPr lang="en-GB" altLang="en-US" sz="1800" dirty="0" smtClean="0">
                <a:latin typeface="Arial" pitchFamily="34" charset="0"/>
                <a:ea typeface="Calibri" pitchFamily="34" charset="0"/>
                <a:cs typeface="Arial" pitchFamily="34" charset="0"/>
              </a:rPr>
              <a:t>Self Praise of             11,065           A Hymn to </a:t>
            </a:r>
            <a:r>
              <a:rPr lang="en-GB" altLang="en-US" sz="1800" dirty="0" err="1" smtClean="0">
                <a:latin typeface="Arial" pitchFamily="34" charset="0"/>
                <a:ea typeface="Calibri" pitchFamily="34" charset="0"/>
                <a:cs typeface="Arial" pitchFamily="34" charset="0"/>
              </a:rPr>
              <a:t>Dungi</a:t>
            </a:r>
            <a:r>
              <a:rPr lang="en-GB" altLang="en-US" sz="1800" dirty="0" smtClean="0">
                <a:latin typeface="Arial" pitchFamily="34" charset="0"/>
                <a:ea typeface="Calibri" pitchFamily="34" charset="0"/>
                <a:cs typeface="Arial" pitchFamily="34" charset="0"/>
              </a:rPr>
              <a:t>           Planning of the Cultivation</a:t>
            </a:r>
            <a:br>
              <a:rPr lang="en-GB" altLang="en-US" sz="1800" dirty="0" smtClean="0">
                <a:latin typeface="Arial" pitchFamily="34" charset="0"/>
                <a:ea typeface="Calibri" pitchFamily="34" charset="0"/>
                <a:cs typeface="Arial" pitchFamily="34" charset="0"/>
              </a:rPr>
            </a:br>
            <a:r>
              <a:rPr lang="en-GB" altLang="en-US" sz="1800" dirty="0" err="1" smtClean="0">
                <a:latin typeface="Arial" pitchFamily="34" charset="0"/>
                <a:ea typeface="Calibri" pitchFamily="34" charset="0"/>
                <a:cs typeface="Arial" pitchFamily="34" charset="0"/>
              </a:rPr>
              <a:t>Shulgi</a:t>
            </a:r>
            <a:r>
              <a:rPr lang="en-GB" altLang="en-US" sz="1800" dirty="0" smtClean="0">
                <a:latin typeface="Arial" pitchFamily="34" charset="0"/>
                <a:ea typeface="Calibri" pitchFamily="34" charset="0"/>
                <a:cs typeface="Arial" pitchFamily="34" charset="0"/>
              </a:rPr>
              <a:t> (</a:t>
            </a:r>
            <a:r>
              <a:rPr lang="en-GB" altLang="en-US" sz="1800" dirty="0" err="1" smtClean="0">
                <a:latin typeface="Arial" pitchFamily="34" charset="0"/>
                <a:ea typeface="Calibri" pitchFamily="34" charset="0"/>
                <a:cs typeface="Arial" pitchFamily="34" charset="0"/>
              </a:rPr>
              <a:t>Shugli</a:t>
            </a:r>
            <a:r>
              <a:rPr lang="en-GB" altLang="en-US" sz="1800" dirty="0" smtClean="0">
                <a:latin typeface="Arial" pitchFamily="34" charset="0"/>
                <a:ea typeface="Calibri" pitchFamily="34" charset="0"/>
                <a:cs typeface="Arial" pitchFamily="34" charset="0"/>
              </a:rPr>
              <a:t> D)</a:t>
            </a:r>
            <a:br>
              <a:rPr lang="en-GB" altLang="en-US" sz="1800" dirty="0" smtClean="0">
                <a:latin typeface="Arial" pitchFamily="34" charset="0"/>
                <a:ea typeface="Calibri" pitchFamily="34" charset="0"/>
                <a:cs typeface="Arial" pitchFamily="34" charset="0"/>
              </a:rPr>
            </a:br>
            <a:r>
              <a:rPr lang="en-GB" altLang="en-US" sz="1800" dirty="0" smtClean="0">
                <a:latin typeface="Arial" pitchFamily="34" charset="0"/>
                <a:ea typeface="Calibri" pitchFamily="34" charset="0"/>
                <a:cs typeface="Arial" pitchFamily="34" charset="0"/>
              </a:rPr>
              <a:t/>
            </a:r>
            <a:br>
              <a:rPr lang="en-GB" altLang="en-US" sz="1800" dirty="0" smtClean="0">
                <a:latin typeface="Arial" pitchFamily="34" charset="0"/>
                <a:ea typeface="Calibri" pitchFamily="34" charset="0"/>
                <a:cs typeface="Arial" pitchFamily="34" charset="0"/>
              </a:rPr>
            </a:br>
            <a:r>
              <a:rPr lang="en-GB" altLang="en-US" sz="1800" dirty="0" smtClean="0">
                <a:latin typeface="Arial" pitchFamily="34" charset="0"/>
                <a:ea typeface="Calibri" pitchFamily="34" charset="0"/>
                <a:cs typeface="Arial" pitchFamily="34" charset="0"/>
              </a:rPr>
              <a:t>Old Babylonia Oracle  8,322      An Old Babylonia Oracle    Building of the Settlement</a:t>
            </a:r>
            <a:br>
              <a:rPr lang="en-GB" altLang="en-US" sz="1800" dirty="0" smtClean="0">
                <a:latin typeface="Arial" pitchFamily="34" charset="0"/>
                <a:ea typeface="Calibri" pitchFamily="34" charset="0"/>
                <a:cs typeface="Arial" pitchFamily="34" charset="0"/>
              </a:rPr>
            </a:br>
            <a:r>
              <a:rPr lang="en-GB" altLang="en-US" sz="1800" dirty="0">
                <a:latin typeface="Arial" pitchFamily="34" charset="0"/>
                <a:ea typeface="Calibri" pitchFamily="34" charset="0"/>
                <a:cs typeface="Arial" pitchFamily="34" charset="0"/>
              </a:rPr>
              <a:t/>
            </a:r>
            <a:br>
              <a:rPr lang="en-GB" altLang="en-US" sz="1800" dirty="0">
                <a:latin typeface="Arial" pitchFamily="34" charset="0"/>
                <a:ea typeface="Calibri" pitchFamily="34" charset="0"/>
                <a:cs typeface="Arial" pitchFamily="34" charset="0"/>
              </a:rPr>
            </a:br>
            <a:r>
              <a:rPr lang="en-GB" altLang="en-US" sz="1800" dirty="0" smtClean="0">
                <a:latin typeface="Arial" pitchFamily="34" charset="0"/>
                <a:ea typeface="Calibri" pitchFamily="34" charset="0"/>
                <a:cs typeface="Arial" pitchFamily="34" charset="0"/>
              </a:rPr>
              <a:t>Kesh Temple Hymn     8,384    Fragment - Liturgy</a:t>
            </a:r>
            <a:r>
              <a:rPr lang="en-GB" altLang="en-US" sz="1800" dirty="0">
                <a:latin typeface="Arial" pitchFamily="34" charset="0"/>
                <a:ea typeface="Calibri" pitchFamily="34" charset="0"/>
                <a:cs typeface="Arial" pitchFamily="34" charset="0"/>
              </a:rPr>
              <a:t> to </a:t>
            </a:r>
            <a:r>
              <a:rPr lang="en-GB" altLang="en-US" sz="1800" dirty="0" smtClean="0">
                <a:latin typeface="Arial" pitchFamily="34" charset="0"/>
                <a:ea typeface="Calibri" pitchFamily="34" charset="0"/>
                <a:cs typeface="Arial" pitchFamily="34" charset="0"/>
              </a:rPr>
              <a:t>Nimrud     Great House of Enlil</a:t>
            </a:r>
            <a:br>
              <a:rPr lang="en-GB" altLang="en-US" sz="1800" dirty="0" smtClean="0">
                <a:latin typeface="Arial" pitchFamily="34" charset="0"/>
                <a:ea typeface="Calibri" pitchFamily="34" charset="0"/>
                <a:cs typeface="Arial" pitchFamily="34" charset="0"/>
              </a:rPr>
            </a:br>
            <a:r>
              <a:rPr lang="en-GB" altLang="en-US" sz="1800" dirty="0">
                <a:latin typeface="Arial" pitchFamily="34" charset="0"/>
                <a:ea typeface="Calibri" pitchFamily="34" charset="0"/>
                <a:cs typeface="Arial" pitchFamily="34" charset="0"/>
              </a:rPr>
              <a:t/>
            </a:r>
            <a:br>
              <a:rPr lang="en-GB" altLang="en-US" sz="1800" dirty="0">
                <a:latin typeface="Arial" pitchFamily="34" charset="0"/>
                <a:ea typeface="Calibri" pitchFamily="34" charset="0"/>
                <a:cs typeface="Arial" pitchFamily="34" charset="0"/>
              </a:rPr>
            </a:br>
            <a:r>
              <a:rPr lang="en-GB" altLang="en-US" sz="1800" dirty="0" smtClean="0">
                <a:latin typeface="Arial" pitchFamily="34" charset="0"/>
                <a:ea typeface="Calibri" pitchFamily="34" charset="0"/>
                <a:cs typeface="Arial" pitchFamily="34" charset="0"/>
              </a:rPr>
              <a:t>Debate between          8,310          Hymn to </a:t>
            </a:r>
            <a:r>
              <a:rPr lang="en-GB" altLang="en-US" sz="1800" dirty="0" err="1" smtClean="0">
                <a:latin typeface="Arial" pitchFamily="34" charset="0"/>
                <a:ea typeface="Calibri" pitchFamily="34" charset="0"/>
                <a:cs typeface="Arial" pitchFamily="34" charset="0"/>
              </a:rPr>
              <a:t>Ibbi</a:t>
            </a:r>
            <a:r>
              <a:rPr lang="en-GB" altLang="en-US" sz="1800" dirty="0" smtClean="0">
                <a:latin typeface="Arial" pitchFamily="34" charset="0"/>
                <a:ea typeface="Calibri" pitchFamily="34" charset="0"/>
                <a:cs typeface="Arial" pitchFamily="34" charset="0"/>
              </a:rPr>
              <a:t>-Sin                 Cold Winter Storm</a:t>
            </a:r>
            <a:br>
              <a:rPr lang="en-GB" altLang="en-US" sz="1800" dirty="0" smtClean="0">
                <a:latin typeface="Arial" pitchFamily="34" charset="0"/>
                <a:ea typeface="Calibri" pitchFamily="34" charset="0"/>
                <a:cs typeface="Arial" pitchFamily="34" charset="0"/>
              </a:rPr>
            </a:br>
            <a:r>
              <a:rPr lang="en-GB" altLang="en-US" sz="1800" dirty="0" smtClean="0">
                <a:latin typeface="Arial" pitchFamily="34" charset="0"/>
                <a:ea typeface="Calibri" pitchFamily="34" charset="0"/>
                <a:cs typeface="Arial" pitchFamily="34" charset="0"/>
              </a:rPr>
              <a:t>Winter and Summer</a:t>
            </a:r>
            <a:br>
              <a:rPr lang="en-GB" altLang="en-US" sz="1800" dirty="0" smtClean="0">
                <a:latin typeface="Arial" pitchFamily="34" charset="0"/>
                <a:ea typeface="Calibri" pitchFamily="34" charset="0"/>
                <a:cs typeface="Arial" pitchFamily="34" charset="0"/>
              </a:rPr>
            </a:br>
            <a:r>
              <a:rPr lang="en-GB" altLang="en-US" sz="1800" dirty="0">
                <a:latin typeface="Arial" pitchFamily="34" charset="0"/>
                <a:ea typeface="Calibri" pitchFamily="34" charset="0"/>
                <a:cs typeface="Arial" pitchFamily="34" charset="0"/>
              </a:rPr>
              <a:t/>
            </a:r>
            <a:br>
              <a:rPr lang="en-GB" altLang="en-US" sz="1800" dirty="0">
                <a:latin typeface="Arial" pitchFamily="34" charset="0"/>
                <a:ea typeface="Calibri" pitchFamily="34" charset="0"/>
                <a:cs typeface="Arial" pitchFamily="34" charset="0"/>
              </a:rPr>
            </a:br>
            <a:r>
              <a:rPr lang="en-GB" altLang="en-US" sz="1800" dirty="0" smtClean="0">
                <a:latin typeface="Arial" pitchFamily="34" charset="0"/>
                <a:ea typeface="Calibri" pitchFamily="34" charset="0"/>
                <a:cs typeface="Arial" pitchFamily="34" charset="0"/>
              </a:rPr>
              <a:t>Hymn to Enlil               8,317       Excerpt from Exorcism         Thousand Year Storm</a:t>
            </a:r>
            <a:br>
              <a:rPr lang="en-GB" altLang="en-US" sz="1800" dirty="0" smtClean="0">
                <a:latin typeface="Arial" pitchFamily="34" charset="0"/>
                <a:ea typeface="Calibri" pitchFamily="34" charset="0"/>
                <a:cs typeface="Arial" pitchFamily="34" charset="0"/>
              </a:rPr>
            </a:br>
            <a:r>
              <a:rPr lang="en-GB" altLang="en-US" sz="1800" dirty="0">
                <a:latin typeface="Arial" pitchFamily="34" charset="0"/>
                <a:ea typeface="Calibri" pitchFamily="34" charset="0"/>
                <a:cs typeface="Arial" pitchFamily="34" charset="0"/>
              </a:rPr>
              <a:t/>
            </a:r>
            <a:br>
              <a:rPr lang="en-GB" altLang="en-US" sz="1800" dirty="0">
                <a:latin typeface="Arial" pitchFamily="34" charset="0"/>
                <a:ea typeface="Calibri" pitchFamily="34" charset="0"/>
                <a:cs typeface="Arial" pitchFamily="34" charset="0"/>
              </a:rPr>
            </a:br>
            <a:r>
              <a:rPr lang="en-GB" altLang="en-US" sz="1800" dirty="0" smtClean="0">
                <a:latin typeface="Arial" pitchFamily="34" charset="0"/>
                <a:ea typeface="Calibri" pitchFamily="34" charset="0"/>
                <a:cs typeface="Arial" pitchFamily="34" charset="0"/>
              </a:rPr>
              <a:t>Lament for Ur            19,751, 2,204  Prayer </a:t>
            </a:r>
            <a:r>
              <a:rPr lang="en-GB" altLang="en-US" sz="1800" dirty="0">
                <a:latin typeface="Arial" pitchFamily="34" charset="0"/>
                <a:ea typeface="Calibri" pitchFamily="34" charset="0"/>
                <a:cs typeface="Arial" pitchFamily="34" charset="0"/>
              </a:rPr>
              <a:t>to City of UR </a:t>
            </a:r>
            <a:r>
              <a:rPr lang="en-GB" altLang="en-US" sz="1800" dirty="0" smtClean="0">
                <a:latin typeface="Arial" pitchFamily="34" charset="0"/>
                <a:ea typeface="Calibri" pitchFamily="34" charset="0"/>
                <a:cs typeface="Arial" pitchFamily="34" charset="0"/>
              </a:rPr>
              <a:t>        Final </a:t>
            </a:r>
            <a:r>
              <a:rPr lang="en-GB" altLang="en-US" sz="1800" dirty="0">
                <a:latin typeface="Arial" pitchFamily="34" charset="0"/>
                <a:ea typeface="Calibri" pitchFamily="34" charset="0"/>
                <a:cs typeface="Arial" pitchFamily="34" charset="0"/>
              </a:rPr>
              <a:t>Destruction of</a:t>
            </a:r>
            <a:r>
              <a:rPr lang="en-GB" sz="1800" dirty="0"/>
              <a:t/>
            </a:r>
            <a:br>
              <a:rPr lang="en-GB" sz="1800" dirty="0"/>
            </a:br>
            <a:r>
              <a:rPr lang="en-GB" altLang="en-US" sz="1800" dirty="0" smtClean="0">
                <a:latin typeface="Arial" pitchFamily="34" charset="0"/>
                <a:ea typeface="Calibri" pitchFamily="34" charset="0"/>
                <a:cs typeface="Arial" pitchFamily="34" charset="0"/>
              </a:rPr>
              <a:t>                                    2,270, 2,302                                                    </a:t>
            </a:r>
            <a:r>
              <a:rPr lang="en-GB" altLang="en-US" sz="1800" dirty="0" err="1" smtClean="0">
                <a:latin typeface="Arial" pitchFamily="34" charset="0"/>
                <a:ea typeface="Calibri" pitchFamily="34" charset="0"/>
                <a:cs typeface="Arial" pitchFamily="34" charset="0"/>
              </a:rPr>
              <a:t>Kharsag</a:t>
            </a:r>
            <a:r>
              <a:rPr lang="en-GB" altLang="en-US" sz="1800" dirty="0" smtClean="0">
                <a:latin typeface="Arial" pitchFamily="34" charset="0"/>
                <a:ea typeface="Calibri" pitchFamily="34" charset="0"/>
                <a:cs typeface="Arial" pitchFamily="34" charset="0"/>
              </a:rPr>
              <a:t/>
            </a:r>
            <a:br>
              <a:rPr lang="en-GB" altLang="en-US" sz="1800" dirty="0" smtClean="0">
                <a:latin typeface="Arial" pitchFamily="34" charset="0"/>
                <a:ea typeface="Calibri" pitchFamily="34" charset="0"/>
                <a:cs typeface="Arial" pitchFamily="34" charset="0"/>
              </a:rPr>
            </a:br>
            <a:r>
              <a:rPr lang="en-GB" altLang="en-US" sz="1800" dirty="0" smtClean="0">
                <a:latin typeface="Arial" pitchFamily="34" charset="0"/>
                <a:ea typeface="Calibri" pitchFamily="34" charset="0"/>
                <a:cs typeface="Arial" pitchFamily="34" charset="0"/>
              </a:rPr>
              <a:t>  </a:t>
            </a:r>
            <a:endParaRPr lang="en-GB" sz="1800" dirty="0"/>
          </a:p>
        </p:txBody>
      </p:sp>
      <p:sp>
        <p:nvSpPr>
          <p:cNvPr id="4" name="Rectangle 1"/>
          <p:cNvSpPr>
            <a:spLocks noChangeArrowheads="1"/>
          </p:cNvSpPr>
          <p:nvPr/>
        </p:nvSpPr>
        <p:spPr bwMode="auto">
          <a:xfrm>
            <a:off x="323528" y="1631503"/>
            <a:ext cx="2343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34426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263" y="260647"/>
            <a:ext cx="8367455" cy="720081"/>
          </a:xfrm>
        </p:spPr>
        <p:txBody>
          <a:bodyPr>
            <a:normAutofit/>
          </a:bodyPr>
          <a:lstStyle/>
          <a:p>
            <a:r>
              <a:rPr lang="en-GB" sz="2800" dirty="0" smtClean="0">
                <a:latin typeface="Arial" panose="020B0604020202020204" pitchFamily="34" charset="0"/>
                <a:cs typeface="Arial" panose="020B0604020202020204" pitchFamily="34" charset="0"/>
              </a:rPr>
              <a:t>Paul Bedson Research and Wikipedia Entries</a:t>
            </a:r>
            <a:endParaRPr lang="en-GB" sz="2800" dirty="0">
              <a:latin typeface="Arial" panose="020B0604020202020204" pitchFamily="34" charset="0"/>
              <a:cs typeface="Arial" panose="020B0604020202020204" pitchFamily="34" charset="0"/>
            </a:endParaRPr>
          </a:p>
        </p:txBody>
      </p:sp>
      <p:sp>
        <p:nvSpPr>
          <p:cNvPr id="3" name="Rectangle 2"/>
          <p:cNvSpPr/>
          <p:nvPr/>
        </p:nvSpPr>
        <p:spPr>
          <a:xfrm>
            <a:off x="179512" y="1090464"/>
            <a:ext cx="8856984" cy="5693866"/>
          </a:xfrm>
          <a:prstGeom prst="rect">
            <a:avLst/>
          </a:prstGeom>
        </p:spPr>
        <p:txBody>
          <a:bodyPr wrap="square">
            <a:spAutoFit/>
          </a:bodyPr>
          <a:lstStyle/>
          <a:p>
            <a:r>
              <a:rPr lang="en-GB" sz="2000" dirty="0" smtClean="0">
                <a:latin typeface="Arial" panose="020B0604020202020204" pitchFamily="34" charset="0"/>
                <a:cs typeface="Arial" panose="020B0604020202020204" pitchFamily="34" charset="0"/>
              </a:rPr>
              <a:t>I </a:t>
            </a:r>
            <a:r>
              <a:rPr lang="en-GB" sz="2000" dirty="0">
                <a:latin typeface="Arial" panose="020B0604020202020204" pitchFamily="34" charset="0"/>
                <a:cs typeface="Arial" panose="020B0604020202020204" pitchFamily="34" charset="0"/>
              </a:rPr>
              <a:t>did extensive work on Wikipedia with the Barton tablets. They aren’t lost, just the content ignored</a:t>
            </a:r>
            <a:r>
              <a:rPr lang="en-GB" sz="2000" dirty="0" smtClean="0">
                <a:latin typeface="Arial" panose="020B0604020202020204" pitchFamily="34" charset="0"/>
                <a:cs typeface="Arial" panose="020B0604020202020204" pitchFamily="34" charset="0"/>
              </a:rPr>
              <a:t>. I </a:t>
            </a:r>
            <a:r>
              <a:rPr lang="en-GB" sz="2000" dirty="0">
                <a:latin typeface="Arial" panose="020B0604020202020204" pitchFamily="34" charset="0"/>
                <a:cs typeface="Arial" panose="020B0604020202020204" pitchFamily="34" charset="0"/>
              </a:rPr>
              <a:t>created pages on every one.  The problem is that the Barton tablets are now classified as fragments or versions of Oxford University </a:t>
            </a:r>
            <a:r>
              <a:rPr lang="en-GB" sz="2000" b="1" i="1" dirty="0" smtClean="0">
                <a:latin typeface="Arial" panose="020B0604020202020204" pitchFamily="34" charset="0"/>
                <a:cs typeface="Arial" panose="020B0604020202020204" pitchFamily="34" charset="0"/>
              </a:rPr>
              <a:t>established</a:t>
            </a:r>
            <a:r>
              <a:rPr lang="en-GB" sz="2000" b="1" dirty="0" smtClean="0">
                <a:latin typeface="Arial" panose="020B0604020202020204" pitchFamily="34" charset="0"/>
                <a:cs typeface="Arial" panose="020B0604020202020204" pitchFamily="34" charset="0"/>
              </a:rPr>
              <a:t> </a:t>
            </a:r>
            <a:r>
              <a:rPr lang="en-GB" sz="2000" b="1" dirty="0">
                <a:latin typeface="Arial" panose="020B0604020202020204" pitchFamily="34" charset="0"/>
                <a:cs typeface="Arial" panose="020B0604020202020204" pitchFamily="34" charset="0"/>
              </a:rPr>
              <a:t>myths. </a:t>
            </a:r>
          </a:p>
          <a:p>
            <a:r>
              <a:rPr lang="en-GB" sz="800" dirty="0">
                <a:latin typeface="Arial" panose="020B0604020202020204" pitchFamily="34" charset="0"/>
                <a:cs typeface="Arial" panose="020B0604020202020204" pitchFamily="34" charset="0"/>
              </a:rPr>
              <a:t> </a:t>
            </a:r>
          </a:p>
          <a:p>
            <a:r>
              <a:rPr lang="en-GB" sz="2400" b="1" dirty="0">
                <a:latin typeface="Arial" panose="020B0604020202020204" pitchFamily="34" charset="0"/>
                <a:cs typeface="Arial" panose="020B0604020202020204" pitchFamily="34" charset="0"/>
              </a:rPr>
              <a:t>The importance of the </a:t>
            </a:r>
            <a:r>
              <a:rPr lang="en-GB" sz="2400" b="1" dirty="0" smtClean="0">
                <a:latin typeface="Arial" panose="020B0604020202020204" pitchFamily="34" charset="0"/>
                <a:cs typeface="Arial" panose="020B0604020202020204" pitchFamily="34" charset="0"/>
              </a:rPr>
              <a:t>establishment’s </a:t>
            </a:r>
            <a:r>
              <a:rPr lang="en-GB" sz="2400" b="1" dirty="0">
                <a:latin typeface="Arial" panose="020B0604020202020204" pitchFamily="34" charset="0"/>
                <a:cs typeface="Arial" panose="020B0604020202020204" pitchFamily="34" charset="0"/>
              </a:rPr>
              <a:t>myths, translated according to religious biased standards, by religiously biased institutions, has superseded the importance or differences in the tablets themselves.</a:t>
            </a:r>
            <a:endParaRPr lang="en-GB" sz="2400" dirty="0">
              <a:latin typeface="Arial" panose="020B0604020202020204" pitchFamily="34" charset="0"/>
              <a:cs typeface="Arial" panose="020B0604020202020204" pitchFamily="34" charset="0"/>
            </a:endParaRPr>
          </a:p>
          <a:p>
            <a:r>
              <a:rPr lang="en-GB" sz="800" dirty="0">
                <a:latin typeface="Arial" panose="020B0604020202020204" pitchFamily="34" charset="0"/>
                <a:cs typeface="Arial" panose="020B0604020202020204" pitchFamily="34" charset="0"/>
              </a:rPr>
              <a:t> </a:t>
            </a:r>
          </a:p>
          <a:p>
            <a:r>
              <a:rPr lang="en-GB" sz="2400" b="1" dirty="0">
                <a:latin typeface="Arial" panose="020B0604020202020204" pitchFamily="34" charset="0"/>
                <a:cs typeface="Arial" panose="020B0604020202020204" pitchFamily="34" charset="0"/>
              </a:rPr>
              <a:t>This is the problem with an academic establishment focussed on categorizing and filing, rather than understanding of the </a:t>
            </a:r>
            <a:r>
              <a:rPr lang="en-GB" sz="2400" b="1" dirty="0" smtClean="0">
                <a:latin typeface="Arial" panose="020B0604020202020204" pitchFamily="34" charset="0"/>
                <a:cs typeface="Arial" panose="020B0604020202020204" pitchFamily="34" charset="0"/>
              </a:rPr>
              <a:t>meanings.</a:t>
            </a:r>
            <a:endParaRPr lang="en-GB" sz="2400" dirty="0">
              <a:latin typeface="Arial" panose="020B0604020202020204" pitchFamily="34" charset="0"/>
              <a:cs typeface="Arial" panose="020B0604020202020204" pitchFamily="34" charset="0"/>
            </a:endParaRPr>
          </a:p>
          <a:p>
            <a:r>
              <a:rPr lang="en-GB" sz="800" dirty="0">
                <a:latin typeface="Arial" panose="020B0604020202020204" pitchFamily="34" charset="0"/>
                <a:cs typeface="Arial" panose="020B0604020202020204" pitchFamily="34" charset="0"/>
              </a:rPr>
              <a:t> </a:t>
            </a:r>
          </a:p>
          <a:p>
            <a:r>
              <a:rPr lang="en-GB" sz="2000" dirty="0">
                <a:latin typeface="Arial" panose="020B0604020202020204" pitchFamily="34" charset="0"/>
                <a:cs typeface="Arial" panose="020B0604020202020204" pitchFamily="34" charset="0"/>
              </a:rPr>
              <a:t>The links to the pages about the tablets are below.  When I wrote them, despite Wikipedia’s encyclopaedic requirements, I wanted to highlight their featuring </a:t>
            </a:r>
            <a:r>
              <a:rPr lang="en-GB" sz="2000" dirty="0" err="1">
                <a:latin typeface="Arial" panose="020B0604020202020204" pitchFamily="34" charset="0"/>
                <a:cs typeface="Arial" panose="020B0604020202020204" pitchFamily="34" charset="0"/>
              </a:rPr>
              <a:t>Hursag</a:t>
            </a:r>
            <a:r>
              <a:rPr lang="en-GB" sz="2000" dirty="0">
                <a:latin typeface="Arial" panose="020B0604020202020204" pitchFamily="34" charset="0"/>
                <a:cs typeface="Arial" panose="020B0604020202020204" pitchFamily="34" charset="0"/>
              </a:rPr>
              <a:t> - The garden of the gods and any geographical or physical features of the location of the myths</a:t>
            </a:r>
            <a:r>
              <a:rPr lang="en-GB" sz="2000" dirty="0" smtClean="0">
                <a:latin typeface="Arial" panose="020B0604020202020204" pitchFamily="34" charset="0"/>
                <a:cs typeface="Arial" panose="020B0604020202020204" pitchFamily="34" charset="0"/>
              </a:rPr>
              <a:t>.</a:t>
            </a:r>
            <a:endParaRPr lang="en-GB" sz="2000" dirty="0"/>
          </a:p>
        </p:txBody>
      </p:sp>
    </p:spTree>
    <p:extLst>
      <p:ext uri="{BB962C8B-B14F-4D97-AF65-F5344CB8AC3E}">
        <p14:creationId xmlns:p14="http://schemas.microsoft.com/office/powerpoint/2010/main" val="1464722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640960" cy="1143000"/>
          </a:xfrm>
        </p:spPr>
        <p:txBody>
          <a:bodyPr>
            <a:normAutofit/>
          </a:bodyPr>
          <a:lstStyle/>
          <a:p>
            <a:r>
              <a:rPr lang="en-GB" sz="3200" dirty="0" smtClean="0">
                <a:latin typeface="Arial" panose="020B0604020202020204" pitchFamily="34" charset="0"/>
                <a:cs typeface="Arial" panose="020B0604020202020204" pitchFamily="34" charset="0"/>
              </a:rPr>
              <a:t>References to </a:t>
            </a:r>
            <a:r>
              <a:rPr lang="en-GB" sz="3200" dirty="0" err="1" smtClean="0">
                <a:latin typeface="Arial" panose="020B0604020202020204" pitchFamily="34" charset="0"/>
                <a:cs typeface="Arial" panose="020B0604020202020204" pitchFamily="34" charset="0"/>
              </a:rPr>
              <a:t>Hursag</a:t>
            </a:r>
            <a:r>
              <a:rPr lang="en-GB" sz="3200" dirty="0" smtClean="0">
                <a:latin typeface="Arial" panose="020B0604020202020204" pitchFamily="34" charset="0"/>
                <a:cs typeface="Arial" panose="020B0604020202020204" pitchFamily="34" charset="0"/>
              </a:rPr>
              <a:t> or </a:t>
            </a:r>
            <a:r>
              <a:rPr lang="en-GB" sz="3200" dirty="0" err="1" smtClean="0">
                <a:latin typeface="Arial" panose="020B0604020202020204" pitchFamily="34" charset="0"/>
                <a:cs typeface="Arial" panose="020B0604020202020204" pitchFamily="34" charset="0"/>
              </a:rPr>
              <a:t>Kharsag</a:t>
            </a:r>
            <a:r>
              <a:rPr lang="en-GB" sz="3200" dirty="0" smtClean="0">
                <a:latin typeface="Arial" panose="020B0604020202020204" pitchFamily="34" charset="0"/>
                <a:cs typeface="Arial" panose="020B0604020202020204" pitchFamily="34" charset="0"/>
              </a:rPr>
              <a:t> - Wikipedia</a:t>
            </a:r>
            <a:endParaRPr lang="en-GB"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9552" y="1412776"/>
            <a:ext cx="8136904" cy="5184576"/>
          </a:xfrm>
        </p:spPr>
        <p:txBody>
          <a:bodyPr>
            <a:normAutofit fontScale="62500" lnSpcReduction="20000"/>
          </a:bodyPr>
          <a:lstStyle/>
          <a:p>
            <a:pPr marL="0" indent="0">
              <a:buNone/>
            </a:pPr>
            <a:r>
              <a:rPr lang="en-GB" sz="4000" b="1" dirty="0" err="1">
                <a:latin typeface="Arial" panose="020B0604020202020204" pitchFamily="34" charset="0"/>
                <a:cs typeface="Arial" panose="020B0604020202020204" pitchFamily="34" charset="0"/>
              </a:rPr>
              <a:t>Hursag</a:t>
            </a:r>
            <a:r>
              <a:rPr lang="en-GB" sz="4000" dirty="0">
                <a:latin typeface="Arial" panose="020B0604020202020204" pitchFamily="34" charset="0"/>
                <a:cs typeface="Arial" panose="020B0604020202020204" pitchFamily="34" charset="0"/>
              </a:rPr>
              <a:t> (transcribed cuneiform: </a:t>
            </a:r>
            <a:r>
              <a:rPr lang="en-GB" sz="4000" dirty="0" err="1" smtClean="0">
                <a:latin typeface="Arial" panose="020B0604020202020204" pitchFamily="34" charset="0"/>
                <a:cs typeface="Arial" panose="020B0604020202020204" pitchFamily="34" charset="0"/>
              </a:rPr>
              <a:t>ḫur.saḡ</a:t>
            </a:r>
            <a:r>
              <a:rPr lang="en-GB" sz="4000" dirty="0" smtClean="0">
                <a:latin typeface="Arial" panose="020B0604020202020204" pitchFamily="34" charset="0"/>
                <a:cs typeface="Arial" panose="020B0604020202020204" pitchFamily="34" charset="0"/>
              </a:rPr>
              <a:t> (</a:t>
            </a:r>
            <a:r>
              <a:rPr lang="en-GB" sz="4000" dirty="0">
                <a:latin typeface="Arial" panose="020B0604020202020204" pitchFamily="34" charset="0"/>
                <a:cs typeface="Arial" panose="020B0604020202020204" pitchFamily="34" charset="0"/>
              </a:rPr>
              <a:t>HUR.SAG)) is a </a:t>
            </a:r>
            <a:r>
              <a:rPr lang="en-GB" sz="4000" u="sng" dirty="0">
                <a:latin typeface="Arial" panose="020B0604020202020204" pitchFamily="34" charset="0"/>
                <a:cs typeface="Arial" panose="020B0604020202020204" pitchFamily="34" charset="0"/>
                <a:hlinkClick r:id="rId2" tooltip="Sumerian language"/>
              </a:rPr>
              <a:t>Sumerian</a:t>
            </a:r>
            <a:r>
              <a:rPr lang="en-GB" sz="4000" dirty="0">
                <a:latin typeface="Arial" panose="020B0604020202020204" pitchFamily="34" charset="0"/>
                <a:cs typeface="Arial" panose="020B0604020202020204" pitchFamily="34" charset="0"/>
              </a:rPr>
              <a:t> term variously translated as meaning "mountain", "hill", "foothills" or "piedmont".</a:t>
            </a:r>
            <a:r>
              <a:rPr lang="en-GB" sz="4000" u="sng" baseline="30000" dirty="0">
                <a:latin typeface="Arial" panose="020B0604020202020204" pitchFamily="34" charset="0"/>
                <a:cs typeface="Arial" panose="020B0604020202020204" pitchFamily="34" charset="0"/>
                <a:hlinkClick r:id="rId3"/>
              </a:rPr>
              <a:t>[1]</a:t>
            </a:r>
            <a:r>
              <a:rPr lang="en-GB" sz="4000" dirty="0">
                <a:latin typeface="Arial" panose="020B0604020202020204" pitchFamily="34" charset="0"/>
                <a:cs typeface="Arial" panose="020B0604020202020204" pitchFamily="34" charset="0"/>
              </a:rPr>
              <a:t> </a:t>
            </a:r>
            <a:endParaRPr lang="en-GB" sz="4000" dirty="0" smtClean="0">
              <a:latin typeface="Arial" panose="020B0604020202020204" pitchFamily="34" charset="0"/>
              <a:cs typeface="Arial" panose="020B0604020202020204" pitchFamily="34" charset="0"/>
            </a:endParaRPr>
          </a:p>
          <a:p>
            <a:pPr marL="0" indent="0">
              <a:buNone/>
            </a:pPr>
            <a:endParaRPr lang="en-GB" sz="4000" dirty="0" smtClean="0">
              <a:latin typeface="Arial" panose="020B0604020202020204" pitchFamily="34" charset="0"/>
              <a:cs typeface="Arial" panose="020B0604020202020204" pitchFamily="34" charset="0"/>
            </a:endParaRPr>
          </a:p>
          <a:p>
            <a:pPr marL="0" indent="0">
              <a:buNone/>
            </a:pPr>
            <a:r>
              <a:rPr lang="en-GB" sz="4000" u="sng" dirty="0" err="1" smtClean="0">
                <a:latin typeface="Arial" panose="020B0604020202020204" pitchFamily="34" charset="0"/>
                <a:cs typeface="Arial" panose="020B0604020202020204" pitchFamily="34" charset="0"/>
                <a:hlinkClick r:id="rId4" tooltip="Thorkild Jacobsen"/>
              </a:rPr>
              <a:t>Thorkild</a:t>
            </a:r>
            <a:r>
              <a:rPr lang="en-GB" sz="4000" u="sng" dirty="0" smtClean="0">
                <a:latin typeface="Arial" panose="020B0604020202020204" pitchFamily="34" charset="0"/>
                <a:cs typeface="Arial" panose="020B0604020202020204" pitchFamily="34" charset="0"/>
                <a:hlinkClick r:id="rId4" tooltip="Thorkild Jacobsen"/>
              </a:rPr>
              <a:t> </a:t>
            </a:r>
            <a:r>
              <a:rPr lang="en-GB" sz="4000" u="sng" dirty="0">
                <a:latin typeface="Arial" panose="020B0604020202020204" pitchFamily="34" charset="0"/>
                <a:cs typeface="Arial" panose="020B0604020202020204" pitchFamily="34" charset="0"/>
                <a:hlinkClick r:id="rId4" tooltip="Thorkild Jacobsen"/>
              </a:rPr>
              <a:t>Jacobsen</a:t>
            </a:r>
            <a:r>
              <a:rPr lang="en-GB" sz="4000" dirty="0">
                <a:latin typeface="Arial" panose="020B0604020202020204" pitchFamily="34" charset="0"/>
                <a:cs typeface="Arial" panose="020B0604020202020204" pitchFamily="34" charset="0"/>
              </a:rPr>
              <a:t> extrapolated the translation in his later career to mean literally, "head of the valleys".</a:t>
            </a:r>
            <a:r>
              <a:rPr lang="en-GB" sz="4000" u="sng" baseline="30000" dirty="0">
                <a:latin typeface="Arial" panose="020B0604020202020204" pitchFamily="34" charset="0"/>
                <a:cs typeface="Arial" panose="020B0604020202020204" pitchFamily="34" charset="0"/>
                <a:hlinkClick r:id="rId5"/>
              </a:rPr>
              <a:t>[2</a:t>
            </a:r>
            <a:r>
              <a:rPr lang="en-GB" sz="4000" u="sng" baseline="30000" dirty="0" smtClean="0">
                <a:latin typeface="Arial" panose="020B0604020202020204" pitchFamily="34" charset="0"/>
                <a:cs typeface="Arial" panose="020B0604020202020204" pitchFamily="34" charset="0"/>
                <a:hlinkClick r:id="rId5"/>
              </a:rPr>
              <a:t>]</a:t>
            </a:r>
            <a:endParaRPr lang="en-GB" sz="4000" u="sng" baseline="30000" dirty="0" smtClean="0">
              <a:latin typeface="Arial" panose="020B0604020202020204" pitchFamily="34" charset="0"/>
              <a:cs typeface="Arial" panose="020B0604020202020204" pitchFamily="34" charset="0"/>
            </a:endParaRPr>
          </a:p>
          <a:p>
            <a:endParaRPr lang="en-GB" sz="4000" dirty="0">
              <a:latin typeface="Arial" panose="020B0604020202020204" pitchFamily="34" charset="0"/>
              <a:cs typeface="Arial" panose="020B0604020202020204" pitchFamily="34" charset="0"/>
            </a:endParaRPr>
          </a:p>
          <a:p>
            <a:pPr marL="0" indent="0">
              <a:buNone/>
            </a:pPr>
            <a:r>
              <a:rPr lang="en-GB" sz="4000" dirty="0">
                <a:latin typeface="Arial" panose="020B0604020202020204" pitchFamily="34" charset="0"/>
                <a:cs typeface="Arial" panose="020B0604020202020204" pitchFamily="34" charset="0"/>
              </a:rPr>
              <a:t>Mountains play a certain role in </a:t>
            </a:r>
            <a:r>
              <a:rPr lang="en-GB" sz="4000" u="sng" dirty="0">
                <a:latin typeface="Arial" panose="020B0604020202020204" pitchFamily="34" charset="0"/>
                <a:cs typeface="Arial" panose="020B0604020202020204" pitchFamily="34" charset="0"/>
                <a:hlinkClick r:id="rId6" tooltip="Mesopotamian mythology"/>
              </a:rPr>
              <a:t>Mesopotamian mythology</a:t>
            </a:r>
            <a:r>
              <a:rPr lang="en-GB" sz="4000" dirty="0">
                <a:latin typeface="Arial" panose="020B0604020202020204" pitchFamily="34" charset="0"/>
                <a:cs typeface="Arial" panose="020B0604020202020204" pitchFamily="34" charset="0"/>
              </a:rPr>
              <a:t> and </a:t>
            </a:r>
            <a:r>
              <a:rPr lang="en-GB" sz="4000" u="sng" dirty="0" err="1">
                <a:latin typeface="Arial" panose="020B0604020202020204" pitchFamily="34" charset="0"/>
                <a:cs typeface="Arial" panose="020B0604020202020204" pitchFamily="34" charset="0"/>
                <a:hlinkClick r:id="rId7" tooltip="Assyro-Babylonian religion"/>
              </a:rPr>
              <a:t>Assyro</a:t>
            </a:r>
            <a:r>
              <a:rPr lang="en-GB" sz="4000" u="sng" dirty="0">
                <a:latin typeface="Arial" panose="020B0604020202020204" pitchFamily="34" charset="0"/>
                <a:cs typeface="Arial" panose="020B0604020202020204" pitchFamily="34" charset="0"/>
                <a:hlinkClick r:id="rId7" tooltip="Assyro-Babylonian religion"/>
              </a:rPr>
              <a:t>-Babylonian religion</a:t>
            </a:r>
            <a:r>
              <a:rPr lang="en-GB" sz="4000" dirty="0">
                <a:latin typeface="Arial" panose="020B0604020202020204" pitchFamily="34" charset="0"/>
                <a:cs typeface="Arial" panose="020B0604020202020204" pitchFamily="34" charset="0"/>
              </a:rPr>
              <a:t>, associated with deities such as </a:t>
            </a:r>
            <a:r>
              <a:rPr lang="en-GB" sz="4000" u="sng" dirty="0" err="1">
                <a:latin typeface="Arial" panose="020B0604020202020204" pitchFamily="34" charset="0"/>
                <a:cs typeface="Arial" panose="020B0604020202020204" pitchFamily="34" charset="0"/>
                <a:hlinkClick r:id="rId8" tooltip="Anu"/>
              </a:rPr>
              <a:t>Anu</a:t>
            </a:r>
            <a:r>
              <a:rPr lang="en-GB" sz="4000" dirty="0">
                <a:latin typeface="Arial" panose="020B0604020202020204" pitchFamily="34" charset="0"/>
                <a:cs typeface="Arial" panose="020B0604020202020204" pitchFamily="34" charset="0"/>
              </a:rPr>
              <a:t>, </a:t>
            </a:r>
            <a:r>
              <a:rPr lang="en-GB" sz="4000" u="sng" dirty="0">
                <a:latin typeface="Arial" panose="020B0604020202020204" pitchFamily="34" charset="0"/>
                <a:cs typeface="Arial" panose="020B0604020202020204" pitchFamily="34" charset="0"/>
                <a:hlinkClick r:id="rId9" tooltip="Enlil"/>
              </a:rPr>
              <a:t>Enlil</a:t>
            </a:r>
            <a:r>
              <a:rPr lang="en-GB" sz="4000" dirty="0">
                <a:latin typeface="Arial" panose="020B0604020202020204" pitchFamily="34" charset="0"/>
                <a:cs typeface="Arial" panose="020B0604020202020204" pitchFamily="34" charset="0"/>
              </a:rPr>
              <a:t>, </a:t>
            </a:r>
            <a:r>
              <a:rPr lang="en-GB" sz="4000" u="sng" dirty="0">
                <a:latin typeface="Arial" panose="020B0604020202020204" pitchFamily="34" charset="0"/>
                <a:cs typeface="Arial" panose="020B0604020202020204" pitchFamily="34" charset="0"/>
                <a:hlinkClick r:id="rId10" tooltip="Enki"/>
              </a:rPr>
              <a:t>Enki</a:t>
            </a:r>
            <a:r>
              <a:rPr lang="en-GB" sz="4000" dirty="0">
                <a:latin typeface="Arial" panose="020B0604020202020204" pitchFamily="34" charset="0"/>
                <a:cs typeface="Arial" panose="020B0604020202020204" pitchFamily="34" charset="0"/>
              </a:rPr>
              <a:t> and </a:t>
            </a:r>
            <a:r>
              <a:rPr lang="en-GB" sz="4000" dirty="0" err="1" smtClean="0">
                <a:latin typeface="Arial" panose="020B0604020202020204" pitchFamily="34" charset="0"/>
                <a:cs typeface="Arial" panose="020B0604020202020204" pitchFamily="34" charset="0"/>
              </a:rPr>
              <a:t>N</a:t>
            </a:r>
            <a:r>
              <a:rPr lang="en-GB" sz="4000" u="sng" dirty="0" err="1" smtClean="0">
                <a:latin typeface="Arial" panose="020B0604020202020204" pitchFamily="34" charset="0"/>
                <a:cs typeface="Arial" panose="020B0604020202020204" pitchFamily="34" charset="0"/>
                <a:hlinkClick r:id="rId11" tooltip="Ninhursag"/>
              </a:rPr>
              <a:t>inhursag</a:t>
            </a:r>
            <a:r>
              <a:rPr lang="en-GB" sz="4000" dirty="0">
                <a:latin typeface="Arial" panose="020B0604020202020204" pitchFamily="34" charset="0"/>
                <a:cs typeface="Arial" panose="020B0604020202020204" pitchFamily="34" charset="0"/>
              </a:rPr>
              <a:t>.</a:t>
            </a:r>
            <a:r>
              <a:rPr lang="en-GB" sz="4000" baseline="30000" dirty="0">
                <a:latin typeface="Arial" panose="020B0604020202020204" pitchFamily="34" charset="0"/>
                <a:cs typeface="Arial" panose="020B0604020202020204" pitchFamily="34" charset="0"/>
              </a:rPr>
              <a:t>[</a:t>
            </a:r>
            <a:r>
              <a:rPr lang="en-GB" sz="4000" i="1" u="sng" baseline="30000" dirty="0">
                <a:latin typeface="Arial" panose="020B0604020202020204" pitchFamily="34" charset="0"/>
                <a:cs typeface="Arial" panose="020B0604020202020204" pitchFamily="34" charset="0"/>
                <a:hlinkClick r:id="rId12" tooltip="Wikipedia:Citation needed"/>
              </a:rPr>
              <a:t>citation needed</a:t>
            </a:r>
            <a:r>
              <a:rPr lang="en-GB" sz="4000" baseline="30000" dirty="0" smtClean="0">
                <a:latin typeface="Arial" panose="020B0604020202020204" pitchFamily="34" charset="0"/>
                <a:cs typeface="Arial" panose="020B0604020202020204" pitchFamily="34" charset="0"/>
              </a:rPr>
              <a:t>]</a:t>
            </a:r>
          </a:p>
          <a:p>
            <a:endParaRPr lang="en-GB" sz="4000" dirty="0">
              <a:latin typeface="Arial" panose="020B0604020202020204" pitchFamily="34" charset="0"/>
              <a:cs typeface="Arial" panose="020B0604020202020204" pitchFamily="34" charset="0"/>
            </a:endParaRPr>
          </a:p>
          <a:p>
            <a:pPr marL="0" indent="0">
              <a:buNone/>
            </a:pPr>
            <a:r>
              <a:rPr lang="en-GB" sz="4000" dirty="0">
                <a:latin typeface="Arial" panose="020B0604020202020204" pitchFamily="34" charset="0"/>
                <a:cs typeface="Arial" panose="020B0604020202020204" pitchFamily="34" charset="0"/>
              </a:rPr>
              <a:t>Some scholars also identify </a:t>
            </a:r>
            <a:r>
              <a:rPr lang="en-GB" sz="4000" dirty="0" err="1">
                <a:latin typeface="Arial" panose="020B0604020202020204" pitchFamily="34" charset="0"/>
                <a:cs typeface="Arial" panose="020B0604020202020204" pitchFamily="34" charset="0"/>
              </a:rPr>
              <a:t>hursag</a:t>
            </a:r>
            <a:r>
              <a:rPr lang="en-GB" sz="4000" dirty="0">
                <a:latin typeface="Arial" panose="020B0604020202020204" pitchFamily="34" charset="0"/>
                <a:cs typeface="Arial" panose="020B0604020202020204" pitchFamily="34" charset="0"/>
              </a:rPr>
              <a:t> with an undefined mountain range or strip of raised land outside the plain of </a:t>
            </a:r>
            <a:r>
              <a:rPr lang="en-GB" sz="4000" u="sng" dirty="0">
                <a:latin typeface="Arial" panose="020B0604020202020204" pitchFamily="34" charset="0"/>
                <a:cs typeface="Arial" panose="020B0604020202020204" pitchFamily="34" charset="0"/>
                <a:hlinkClick r:id="rId13" tooltip="Mesopotamia"/>
              </a:rPr>
              <a:t>Mesopotamia</a:t>
            </a:r>
            <a:r>
              <a:rPr lang="en-GB" sz="4000" dirty="0">
                <a:latin typeface="Arial" panose="020B0604020202020204" pitchFamily="34" charset="0"/>
                <a:cs typeface="Arial" panose="020B0604020202020204" pitchFamily="34" charset="0"/>
              </a:rPr>
              <a:t>.</a:t>
            </a:r>
            <a:r>
              <a:rPr lang="en-GB" sz="4000" u="sng" baseline="30000" dirty="0">
                <a:latin typeface="Arial" panose="020B0604020202020204" pitchFamily="34" charset="0"/>
                <a:cs typeface="Arial" panose="020B0604020202020204" pitchFamily="34" charset="0"/>
                <a:hlinkClick r:id="rId14"/>
              </a:rPr>
              <a:t>[3]</a:t>
            </a:r>
            <a:r>
              <a:rPr lang="en-GB" sz="4000" u="sng" baseline="30000" dirty="0">
                <a:latin typeface="Arial" panose="020B0604020202020204" pitchFamily="34" charset="0"/>
                <a:cs typeface="Arial" panose="020B0604020202020204" pitchFamily="34" charset="0"/>
                <a:hlinkClick r:id="rId15"/>
              </a:rPr>
              <a:t>[4]</a:t>
            </a:r>
            <a:endParaRPr lang="en-GB" sz="4000" dirty="0">
              <a:latin typeface="Arial" panose="020B0604020202020204" pitchFamily="34" charset="0"/>
              <a:cs typeface="Arial" panose="020B0604020202020204" pitchFamily="34" charset="0"/>
            </a:endParaRPr>
          </a:p>
          <a:p>
            <a:endParaRPr lang="en-GB" dirty="0">
              <a:solidFill>
                <a:schemeClr val="tx2"/>
              </a:solidFill>
            </a:endParaRPr>
          </a:p>
        </p:txBody>
      </p:sp>
    </p:spTree>
    <p:extLst>
      <p:ext uri="{BB962C8B-B14F-4D97-AF65-F5344CB8AC3E}">
        <p14:creationId xmlns:p14="http://schemas.microsoft.com/office/powerpoint/2010/main" val="3727784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291264" cy="1143000"/>
          </a:xfrm>
        </p:spPr>
        <p:txBody>
          <a:bodyPr>
            <a:noAutofit/>
          </a:bodyPr>
          <a:lstStyle/>
          <a:p>
            <a:r>
              <a:rPr lang="en-GB" sz="3200" dirty="0" err="1" smtClean="0">
                <a:latin typeface="Arial" panose="020B0604020202020204" pitchFamily="34" charset="0"/>
                <a:cs typeface="Arial" panose="020B0604020202020204" pitchFamily="34" charset="0"/>
              </a:rPr>
              <a:t>Ninurta</a:t>
            </a:r>
            <a:r>
              <a:rPr lang="en-GB" sz="3200" dirty="0" smtClean="0">
                <a:latin typeface="Arial" panose="020B0604020202020204" pitchFamily="34" charset="0"/>
                <a:cs typeface="Arial" panose="020B0604020202020204" pitchFamily="34" charset="0"/>
              </a:rPr>
              <a:t> </a:t>
            </a:r>
            <a:r>
              <a:rPr lang="en-GB" sz="3200" b="1" dirty="0" smtClean="0">
                <a:latin typeface="Arial" panose="020B0604020202020204" pitchFamily="34" charset="0"/>
                <a:cs typeface="Arial" panose="020B0604020202020204" pitchFamily="34" charset="0"/>
              </a:rPr>
              <a:t>Myth</a:t>
            </a:r>
            <a:r>
              <a:rPr lang="en-GB" sz="3200" dirty="0" smtClean="0">
                <a:latin typeface="Arial" panose="020B0604020202020204" pitchFamily="34" charset="0"/>
                <a:cs typeface="Arial" panose="020B0604020202020204" pitchFamily="34" charset="0"/>
              </a:rPr>
              <a:t> - </a:t>
            </a:r>
            <a:r>
              <a:rPr lang="en-GB" sz="3200" dirty="0" err="1" smtClean="0">
                <a:latin typeface="Arial" panose="020B0604020202020204" pitchFamily="34" charset="0"/>
                <a:cs typeface="Arial" panose="020B0604020202020204" pitchFamily="34" charset="0"/>
              </a:rPr>
              <a:t>Lugal</a:t>
            </a:r>
            <a:r>
              <a:rPr lang="en-GB" sz="3200" dirty="0" smtClean="0">
                <a:latin typeface="Arial" panose="020B0604020202020204" pitchFamily="34" charset="0"/>
                <a:cs typeface="Arial" panose="020B0604020202020204" pitchFamily="34" charset="0"/>
              </a:rPr>
              <a:t>-e describes the abundance of the </a:t>
            </a:r>
            <a:r>
              <a:rPr lang="en-GB" sz="3200" dirty="0" err="1" smtClean="0">
                <a:latin typeface="Arial" panose="020B0604020202020204" pitchFamily="34" charset="0"/>
                <a:cs typeface="Arial" panose="020B0604020202020204" pitchFamily="34" charset="0"/>
              </a:rPr>
              <a:t>Hursag</a:t>
            </a:r>
            <a:r>
              <a:rPr lang="en-GB" sz="3200" dirty="0" smtClean="0">
                <a:latin typeface="Arial" panose="020B0604020202020204" pitchFamily="34" charset="0"/>
                <a:cs typeface="Arial" panose="020B0604020202020204" pitchFamily="34" charset="0"/>
              </a:rPr>
              <a:t> - Wikipedia </a:t>
            </a:r>
            <a:endParaRPr lang="en-GB" sz="3200" dirty="0"/>
          </a:p>
        </p:txBody>
      </p:sp>
      <p:sp>
        <p:nvSpPr>
          <p:cNvPr id="3" name="Rectangle 2"/>
          <p:cNvSpPr/>
          <p:nvPr/>
        </p:nvSpPr>
        <p:spPr>
          <a:xfrm>
            <a:off x="467544" y="1556792"/>
            <a:ext cx="8136904" cy="4832092"/>
          </a:xfrm>
          <a:prstGeom prst="rect">
            <a:avLst/>
          </a:prstGeom>
        </p:spPr>
        <p:txBody>
          <a:bodyPr wrap="square">
            <a:spAutoFit/>
          </a:bodyPr>
          <a:lstStyle/>
          <a:p>
            <a:r>
              <a:rPr lang="en-GB" sz="2800" b="1" dirty="0">
                <a:latin typeface="Arial" panose="020B0604020202020204" pitchFamily="34" charset="0"/>
                <a:cs typeface="Arial" panose="020B0604020202020204" pitchFamily="34" charset="0"/>
              </a:rPr>
              <a:t>In a myth </a:t>
            </a:r>
            <a:r>
              <a:rPr lang="en-GB" sz="2800" dirty="0">
                <a:latin typeface="Arial" panose="020B0604020202020204" pitchFamily="34" charset="0"/>
                <a:cs typeface="Arial" panose="020B0604020202020204" pitchFamily="34" charset="0"/>
              </a:rPr>
              <a:t>variously entitled by </a:t>
            </a:r>
            <a:r>
              <a:rPr lang="en-GB" sz="2800" dirty="0">
                <a:latin typeface="Arial" panose="020B0604020202020204" pitchFamily="34" charset="0"/>
                <a:cs typeface="Arial" panose="020B0604020202020204" pitchFamily="34" charset="0"/>
                <a:hlinkClick r:id="rId2" tooltip="Samuel Noah Kramer"/>
              </a:rPr>
              <a:t>Samuel Noah Kramer</a:t>
            </a:r>
            <a:r>
              <a:rPr lang="en-GB" sz="2800" dirty="0">
                <a:latin typeface="Arial" panose="020B0604020202020204" pitchFamily="34" charset="0"/>
                <a:cs typeface="Arial" panose="020B0604020202020204" pitchFamily="34" charset="0"/>
              </a:rPr>
              <a:t> as “The Deeds and Exploits of </a:t>
            </a:r>
            <a:r>
              <a:rPr lang="en-GB" sz="2800" dirty="0" err="1">
                <a:latin typeface="Arial" panose="020B0604020202020204" pitchFamily="34" charset="0"/>
                <a:cs typeface="Arial" panose="020B0604020202020204" pitchFamily="34" charset="0"/>
              </a:rPr>
              <a:t>Ninurta</a:t>
            </a:r>
            <a:r>
              <a:rPr lang="en-GB" sz="2800" dirty="0">
                <a:latin typeface="Arial" panose="020B0604020202020204" pitchFamily="34" charset="0"/>
                <a:cs typeface="Arial" panose="020B0604020202020204" pitchFamily="34" charset="0"/>
              </a:rPr>
              <a:t>” and later </a:t>
            </a:r>
            <a:r>
              <a:rPr lang="en-GB" sz="2800" dirty="0" err="1">
                <a:latin typeface="Arial" panose="020B0604020202020204" pitchFamily="34" charset="0"/>
                <a:cs typeface="Arial" panose="020B0604020202020204" pitchFamily="34" charset="0"/>
                <a:hlinkClick r:id="rId3" tooltip="Ninurta Myth Lugal-e (page does not exist)"/>
              </a:rPr>
              <a:t>Ninurta</a:t>
            </a:r>
            <a:r>
              <a:rPr lang="en-GB" sz="2800" dirty="0">
                <a:latin typeface="Arial" panose="020B0604020202020204" pitchFamily="34" charset="0"/>
                <a:cs typeface="Arial" panose="020B0604020202020204" pitchFamily="34" charset="0"/>
                <a:hlinkClick r:id="rId3" tooltip="Ninurta Myth Lugal-e (page does not exist)"/>
              </a:rPr>
              <a:t> Myth </a:t>
            </a:r>
            <a:r>
              <a:rPr lang="en-GB" sz="2800" dirty="0" err="1">
                <a:latin typeface="Arial" panose="020B0604020202020204" pitchFamily="34" charset="0"/>
                <a:cs typeface="Arial" panose="020B0604020202020204" pitchFamily="34" charset="0"/>
                <a:hlinkClick r:id="rId3" tooltip="Ninurta Myth Lugal-e (page does not exist)"/>
              </a:rPr>
              <a:t>Lugal</a:t>
            </a:r>
            <a:r>
              <a:rPr lang="en-GB" sz="2800" dirty="0">
                <a:latin typeface="Arial" panose="020B0604020202020204" pitchFamily="34" charset="0"/>
                <a:cs typeface="Arial" panose="020B0604020202020204" pitchFamily="34" charset="0"/>
                <a:hlinkClick r:id="rId3" tooltip="Ninurta Myth Lugal-e (page does not exist)"/>
              </a:rPr>
              <a:t>-e</a:t>
            </a:r>
            <a:r>
              <a:rPr lang="en-GB" sz="2800" dirty="0">
                <a:latin typeface="Arial" panose="020B0604020202020204" pitchFamily="34" charset="0"/>
                <a:cs typeface="Arial" panose="020B0604020202020204" pitchFamily="34" charset="0"/>
              </a:rPr>
              <a:t> by </a:t>
            </a:r>
            <a:r>
              <a:rPr lang="en-GB" sz="2800" dirty="0" err="1">
                <a:latin typeface="Arial" panose="020B0604020202020204" pitchFamily="34" charset="0"/>
                <a:cs typeface="Arial" panose="020B0604020202020204" pitchFamily="34" charset="0"/>
              </a:rPr>
              <a:t>Thorkild</a:t>
            </a:r>
            <a:r>
              <a:rPr lang="en-GB" sz="2800" dirty="0">
                <a:latin typeface="Arial" panose="020B0604020202020204" pitchFamily="34" charset="0"/>
                <a:cs typeface="Arial" panose="020B0604020202020204" pitchFamily="34" charset="0"/>
              </a:rPr>
              <a:t> Jacobsen, </a:t>
            </a:r>
            <a:r>
              <a:rPr lang="en-GB" sz="2800" dirty="0" err="1">
                <a:latin typeface="Arial" panose="020B0604020202020204" pitchFamily="34" charset="0"/>
                <a:cs typeface="Arial" panose="020B0604020202020204" pitchFamily="34" charset="0"/>
              </a:rPr>
              <a:t>Hursag</a:t>
            </a:r>
            <a:r>
              <a:rPr lang="en-GB" sz="2800" dirty="0">
                <a:latin typeface="Arial" panose="020B0604020202020204" pitchFamily="34" charset="0"/>
                <a:cs typeface="Arial" panose="020B0604020202020204" pitchFamily="34" charset="0"/>
              </a:rPr>
              <a:t> is described as a mound of stones constructed by </a:t>
            </a:r>
            <a:r>
              <a:rPr lang="en-GB" sz="2800" dirty="0" err="1">
                <a:latin typeface="Arial" panose="020B0604020202020204" pitchFamily="34" charset="0"/>
                <a:cs typeface="Arial" panose="020B0604020202020204" pitchFamily="34" charset="0"/>
                <a:hlinkClick r:id="rId4" tooltip="Ninurta"/>
              </a:rPr>
              <a:t>Ninurta</a:t>
            </a:r>
            <a:r>
              <a:rPr lang="en-GB" sz="2800" dirty="0">
                <a:latin typeface="Arial" panose="020B0604020202020204" pitchFamily="34" charset="0"/>
                <a:cs typeface="Arial" panose="020B0604020202020204" pitchFamily="34" charset="0"/>
              </a:rPr>
              <a:t> after his defeat of a demon called </a:t>
            </a:r>
            <a:r>
              <a:rPr lang="en-GB" sz="2800" dirty="0" err="1">
                <a:latin typeface="Arial" panose="020B0604020202020204" pitchFamily="34" charset="0"/>
                <a:cs typeface="Arial" panose="020B0604020202020204" pitchFamily="34" charset="0"/>
                <a:hlinkClick r:id="rId5" tooltip="Asag"/>
              </a:rPr>
              <a:t>Asag</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Ninurta’s</a:t>
            </a:r>
            <a:r>
              <a:rPr lang="en-GB" sz="2800" dirty="0">
                <a:latin typeface="Arial" panose="020B0604020202020204" pitchFamily="34" charset="0"/>
                <a:cs typeface="Arial" panose="020B0604020202020204" pitchFamily="34" charset="0"/>
              </a:rPr>
              <a:t> mother </a:t>
            </a:r>
            <a:r>
              <a:rPr lang="en-GB" sz="2800" dirty="0">
                <a:latin typeface="Arial" panose="020B0604020202020204" pitchFamily="34" charset="0"/>
                <a:cs typeface="Arial" panose="020B0604020202020204" pitchFamily="34" charset="0"/>
                <a:hlinkClick r:id="rId6" tooltip="Ninlil"/>
              </a:rPr>
              <a:t>Ninlil</a:t>
            </a:r>
            <a:r>
              <a:rPr lang="en-GB" sz="2800" dirty="0">
                <a:latin typeface="Arial" panose="020B0604020202020204" pitchFamily="34" charset="0"/>
                <a:cs typeface="Arial" panose="020B0604020202020204" pitchFamily="34" charset="0"/>
              </a:rPr>
              <a:t> visits the location after this great victory.   In return for her love and loyalty, </a:t>
            </a:r>
            <a:r>
              <a:rPr lang="en-GB" sz="2800" dirty="0" err="1">
                <a:latin typeface="Arial" panose="020B0604020202020204" pitchFamily="34" charset="0"/>
                <a:cs typeface="Arial" panose="020B0604020202020204" pitchFamily="34" charset="0"/>
              </a:rPr>
              <a:t>Ninurta</a:t>
            </a:r>
            <a:r>
              <a:rPr lang="en-GB" sz="2800" dirty="0">
                <a:latin typeface="Arial" panose="020B0604020202020204" pitchFamily="34" charset="0"/>
                <a:cs typeface="Arial" panose="020B0604020202020204" pitchFamily="34" charset="0"/>
              </a:rPr>
              <a:t> gives Ninlil the </a:t>
            </a:r>
            <a:r>
              <a:rPr lang="en-GB" sz="2800" dirty="0" err="1">
                <a:latin typeface="Arial" panose="020B0604020202020204" pitchFamily="34" charset="0"/>
                <a:cs typeface="Arial" panose="020B0604020202020204" pitchFamily="34" charset="0"/>
              </a:rPr>
              <a:t>hursag</a:t>
            </a:r>
            <a:r>
              <a:rPr lang="en-GB" sz="2800" dirty="0">
                <a:latin typeface="Arial" panose="020B0604020202020204" pitchFamily="34" charset="0"/>
                <a:cs typeface="Arial" panose="020B0604020202020204" pitchFamily="34" charset="0"/>
              </a:rPr>
              <a:t> as a gift.  Her name is consequentially changed from Ninlil to </a:t>
            </a:r>
            <a:r>
              <a:rPr lang="en-GB" sz="2800" dirty="0" err="1">
                <a:latin typeface="Arial" panose="020B0604020202020204" pitchFamily="34" charset="0"/>
                <a:cs typeface="Arial" panose="020B0604020202020204" pitchFamily="34" charset="0"/>
              </a:rPr>
              <a:t>Ninhursag</a:t>
            </a:r>
            <a:r>
              <a:rPr lang="en-GB" sz="2800" dirty="0">
                <a:latin typeface="Arial" panose="020B0604020202020204" pitchFamily="34" charset="0"/>
                <a:cs typeface="Arial" panose="020B0604020202020204" pitchFamily="34" charset="0"/>
              </a:rPr>
              <a:t>, or the “mistress of the Hursag”.</a:t>
            </a:r>
            <a:r>
              <a:rPr lang="en-GB" sz="2800" baseline="30000" dirty="0">
                <a:latin typeface="Arial" panose="020B0604020202020204" pitchFamily="34" charset="0"/>
                <a:cs typeface="Arial" panose="020B0604020202020204" pitchFamily="34" charset="0"/>
                <a:hlinkClick r:id="rId7"/>
              </a:rPr>
              <a:t>5]</a:t>
            </a:r>
            <a:r>
              <a:rPr lang="en-GB" sz="2800" baseline="30000" dirty="0">
                <a:latin typeface="Arial" panose="020B0604020202020204" pitchFamily="34" charset="0"/>
                <a:cs typeface="Arial" panose="020B0604020202020204" pitchFamily="34" charset="0"/>
                <a:hlinkClick r:id="rId8"/>
              </a:rPr>
              <a:t>[6]</a:t>
            </a:r>
            <a:endParaRPr lang="en-GB" sz="2800" baseline="30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0414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0373" y="1412776"/>
            <a:ext cx="8208912" cy="4524315"/>
          </a:xfrm>
          <a:prstGeom prst="rect">
            <a:avLst/>
          </a:prstGeom>
        </p:spPr>
        <p:txBody>
          <a:bodyPr wrap="square">
            <a:spAutoFit/>
          </a:bodyPr>
          <a:lstStyle/>
          <a:p>
            <a:endParaRPr lang="en-GB" sz="800" dirty="0" smtClean="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The </a:t>
            </a:r>
            <a:r>
              <a:rPr lang="en-GB" sz="2800" dirty="0" err="1" smtClean="0">
                <a:latin typeface="Arial" panose="020B0604020202020204" pitchFamily="34" charset="0"/>
                <a:cs typeface="Arial" panose="020B0604020202020204" pitchFamily="34" charset="0"/>
              </a:rPr>
              <a:t>hursag</a:t>
            </a:r>
            <a:r>
              <a:rPr lang="en-GB" sz="2800" dirty="0" smtClean="0">
                <a:latin typeface="Arial" panose="020B0604020202020204" pitchFamily="34" charset="0"/>
                <a:cs typeface="Arial" panose="020B0604020202020204" pitchFamily="34" charset="0"/>
              </a:rPr>
              <a:t> is described here in </a:t>
            </a:r>
            <a:r>
              <a:rPr lang="en-GB" sz="2800" b="1" dirty="0" smtClean="0">
                <a:latin typeface="Arial" panose="020B0604020202020204" pitchFamily="34" charset="0"/>
                <a:cs typeface="Arial" panose="020B0604020202020204" pitchFamily="34" charset="0"/>
              </a:rPr>
              <a:t>a clear cultural myth </a:t>
            </a:r>
            <a:r>
              <a:rPr lang="en-GB" sz="2800" dirty="0" smtClean="0">
                <a:latin typeface="Arial" panose="020B0604020202020204" pitchFamily="34" charset="0"/>
                <a:cs typeface="Arial" panose="020B0604020202020204" pitchFamily="34" charset="0"/>
              </a:rPr>
              <a:t>as a high wall, </a:t>
            </a:r>
            <a:r>
              <a:rPr lang="en-GB" sz="2800" dirty="0" smtClean="0">
                <a:latin typeface="Arial" panose="020B0604020202020204" pitchFamily="34" charset="0"/>
                <a:cs typeface="Arial" panose="020B0604020202020204" pitchFamily="34" charset="0"/>
                <a:hlinkClick r:id="rId2" tooltip="Levee"/>
              </a:rPr>
              <a:t>levee</a:t>
            </a:r>
            <a:r>
              <a:rPr lang="en-GB" sz="2800" dirty="0" smtClean="0">
                <a:latin typeface="Arial" panose="020B0604020202020204" pitchFamily="34" charset="0"/>
                <a:cs typeface="Arial" panose="020B0604020202020204" pitchFamily="34" charset="0"/>
              </a:rPr>
              <a:t>, dam or flood-bank, used to restrain the excess mountain waters and floods caused by the melting snow and spring rain.  </a:t>
            </a:r>
          </a:p>
          <a:p>
            <a:endParaRPr lang="en-GB" sz="2800" dirty="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The </a:t>
            </a:r>
            <a:r>
              <a:rPr lang="en-GB" sz="2800" dirty="0" err="1" smtClean="0">
                <a:latin typeface="Arial" panose="020B0604020202020204" pitchFamily="34" charset="0"/>
                <a:cs typeface="Arial" panose="020B0604020202020204" pitchFamily="34" charset="0"/>
              </a:rPr>
              <a:t>hursag</a:t>
            </a:r>
            <a:r>
              <a:rPr lang="en-GB" sz="2800" dirty="0" smtClean="0">
                <a:latin typeface="Arial" panose="020B0604020202020204" pitchFamily="34" charset="0"/>
                <a:cs typeface="Arial" panose="020B0604020202020204" pitchFamily="34" charset="0"/>
              </a:rPr>
              <a:t> is constructed with </a:t>
            </a:r>
            <a:r>
              <a:rPr lang="en-GB" sz="2800" dirty="0" err="1" smtClean="0">
                <a:latin typeface="Arial" panose="020B0604020202020204" pitchFamily="34" charset="0"/>
                <a:cs typeface="Arial" panose="020B0604020202020204" pitchFamily="34" charset="0"/>
              </a:rPr>
              <a:t>Ninurta's</a:t>
            </a:r>
            <a:r>
              <a:rPr lang="en-GB" sz="2800" dirty="0" smtClean="0">
                <a:latin typeface="Arial" panose="020B0604020202020204" pitchFamily="34" charset="0"/>
                <a:cs typeface="Arial" panose="020B0604020202020204" pitchFamily="34" charset="0"/>
              </a:rPr>
              <a:t> skills in </a:t>
            </a:r>
            <a:r>
              <a:rPr lang="en-GB" sz="2800" dirty="0" smtClean="0">
                <a:latin typeface="Arial" panose="020B0604020202020204" pitchFamily="34" charset="0"/>
                <a:cs typeface="Arial" panose="020B0604020202020204" pitchFamily="34" charset="0"/>
                <a:hlinkClick r:id="rId3" tooltip="Irrigation"/>
              </a:rPr>
              <a:t>irrigation</a:t>
            </a:r>
            <a:r>
              <a:rPr lang="en-GB" sz="2800" dirty="0" smtClean="0">
                <a:latin typeface="Arial" panose="020B0604020202020204" pitchFamily="34" charset="0"/>
                <a:cs typeface="Arial" panose="020B0604020202020204" pitchFamily="34" charset="0"/>
              </a:rPr>
              <a:t> engineering and employed to improve the </a:t>
            </a:r>
            <a:r>
              <a:rPr lang="en-GB" sz="2800" dirty="0" smtClean="0">
                <a:latin typeface="Arial" panose="020B0604020202020204" pitchFamily="34" charset="0"/>
                <a:cs typeface="Arial" panose="020B0604020202020204" pitchFamily="34" charset="0"/>
                <a:hlinkClick r:id="rId4" tooltip="Agriculture"/>
              </a:rPr>
              <a:t>agriculture</a:t>
            </a:r>
            <a:r>
              <a:rPr lang="en-GB" sz="2800" dirty="0" smtClean="0">
                <a:latin typeface="Arial" panose="020B0604020202020204" pitchFamily="34" charset="0"/>
                <a:cs typeface="Arial" panose="020B0604020202020204" pitchFamily="34" charset="0"/>
              </a:rPr>
              <a:t> of the surrounding lands, farms and </a:t>
            </a:r>
            <a:r>
              <a:rPr lang="en-GB" sz="2800" dirty="0" smtClean="0">
                <a:latin typeface="Arial" panose="020B0604020202020204" pitchFamily="34" charset="0"/>
                <a:cs typeface="Arial" panose="020B0604020202020204" pitchFamily="34" charset="0"/>
                <a:hlinkClick r:id="rId5" tooltip="Garden"/>
              </a:rPr>
              <a:t>gardens</a:t>
            </a:r>
            <a:r>
              <a:rPr lang="en-GB" sz="2800" dirty="0" smtClean="0">
                <a:latin typeface="Arial" panose="020B0604020202020204" pitchFamily="34" charset="0"/>
                <a:cs typeface="Arial" panose="020B0604020202020204" pitchFamily="34" charset="0"/>
              </a:rPr>
              <a:t> where the water had previously been wasted.</a:t>
            </a:r>
            <a:r>
              <a:rPr lang="en-GB" sz="2800" baseline="30000" dirty="0" smtClean="0">
                <a:latin typeface="Arial" panose="020B0604020202020204" pitchFamily="34" charset="0"/>
                <a:cs typeface="Arial" panose="020B0604020202020204" pitchFamily="34" charset="0"/>
                <a:hlinkClick r:id="rId6"/>
              </a:rPr>
              <a:t>[6]</a:t>
            </a:r>
            <a:r>
              <a:rPr lang="en-GB" sz="2800" dirty="0" smtClean="0">
                <a:latin typeface="Arial" panose="020B0604020202020204" pitchFamily="34" charset="0"/>
                <a:cs typeface="Arial" panose="020B0604020202020204" pitchFamily="34" charset="0"/>
              </a:rPr>
              <a:t>: </a:t>
            </a:r>
            <a:endParaRPr lang="en-GB" sz="2800" dirty="0">
              <a:latin typeface="Arial" panose="020B0604020202020204" pitchFamily="34" charset="0"/>
              <a:cs typeface="Arial" panose="020B0604020202020204" pitchFamily="34" charset="0"/>
            </a:endParaRPr>
          </a:p>
        </p:txBody>
      </p:sp>
      <p:sp>
        <p:nvSpPr>
          <p:cNvPr id="2" name="Rectangle 1"/>
          <p:cNvSpPr/>
          <p:nvPr/>
        </p:nvSpPr>
        <p:spPr>
          <a:xfrm>
            <a:off x="638504" y="400506"/>
            <a:ext cx="7920880" cy="584775"/>
          </a:xfrm>
          <a:prstGeom prst="rect">
            <a:avLst/>
          </a:prstGeom>
        </p:spPr>
        <p:txBody>
          <a:bodyPr wrap="square">
            <a:spAutoFit/>
          </a:bodyPr>
          <a:lstStyle/>
          <a:p>
            <a:pPr lvl="0" algn="ctr"/>
            <a:r>
              <a:rPr lang="en-GB" sz="3200" dirty="0" err="1">
                <a:solidFill>
                  <a:prstClr val="black"/>
                </a:solidFill>
                <a:latin typeface="Arial" panose="020B0604020202020204" pitchFamily="34" charset="0"/>
                <a:cs typeface="Arial" panose="020B0604020202020204" pitchFamily="34" charset="0"/>
              </a:rPr>
              <a:t>Ninurta</a:t>
            </a:r>
            <a:r>
              <a:rPr lang="en-GB" sz="3200" dirty="0">
                <a:solidFill>
                  <a:prstClr val="black"/>
                </a:solidFill>
                <a:latin typeface="Arial" panose="020B0604020202020204" pitchFamily="34" charset="0"/>
                <a:cs typeface="Arial" panose="020B0604020202020204" pitchFamily="34" charset="0"/>
              </a:rPr>
              <a:t> Myth continued</a:t>
            </a:r>
          </a:p>
        </p:txBody>
      </p:sp>
    </p:spTree>
    <p:extLst>
      <p:ext uri="{BB962C8B-B14F-4D97-AF65-F5344CB8AC3E}">
        <p14:creationId xmlns:p14="http://schemas.microsoft.com/office/powerpoint/2010/main" val="36427705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2085</Words>
  <Application>Microsoft Office PowerPoint</Application>
  <PresentationFormat>On-screen Show (4:3)</PresentationFormat>
  <Paragraphs>106</Paragraphs>
  <Slides>29</Slides>
  <Notes>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   Garden of Eden - Record from the Sumerian Nippur Library - The Kharsag Tablets  Edmund Marriage  Extract from Learning from History Part 16  Delving deeper into the detailed evidence to add knowledge to my previous presentations  www.goldenageproject.org.uk Copyright – Patrick Foundation  </vt:lpstr>
      <vt:lpstr>MAN'S GOLDEN AGE </vt:lpstr>
      <vt:lpstr>Archaic Tablet 8383</vt:lpstr>
      <vt:lpstr>  Oxford University have classified the secular tablets translated by Christian O’Brien as fragments or versions of Oxford University established myths.    In their most basic form all clearly have descriptions of the creation of an irrigated garden or agricultural settlement at the head of the valleys, and not incantations and hymns as suggested by the Revered Professor George Barton in 1918.  Nippur Library Cuneiform Tablet numbers and descriptions below are held by the Museum of the University of Pennsylvania  </vt:lpstr>
      <vt:lpstr>Modern Title   Museum Nos       Barton’s Titles               O’Brien Titles  Debate between        14,005           A creation Myth                  Decision to Settle Sheep and Grain  Barton Cylinder           8,383        The Oldest Religious          Arrival of the Anannage                                                       Text from Babylonia  Enlil and Ninlil             9,205             Enlil and Ninlil             Romance of Enlil and Ninlil          Self Praise of             11,065           A Hymn to Dungi           Planning of the Cultivation Shulgi (Shugli D)  Old Babylonia Oracle  8,322      An Old Babylonia Oracle    Building of the Settlement  Kesh Temple Hymn     8,384    Fragment - Liturgy to Nimrud     Great House of Enlil  Debate between          8,310          Hymn to Ibbi-Sin                 Cold Winter Storm Winter and Summer  Hymn to Enlil               8,317       Excerpt from Exorcism         Thousand Year Storm  Lament for Ur            19,751, 2,204  Prayer to City of UR         Final Destruction of                                     2,270, 2,302                                                    Kharsag   </vt:lpstr>
      <vt:lpstr>Paul Bedson Research and Wikipedia Entries</vt:lpstr>
      <vt:lpstr>References to Hursag or Kharsag - Wikipedia</vt:lpstr>
      <vt:lpstr>Ninurta Myth - Lugal-e describes the abundance of the Hursag - Wikipedia </vt:lpstr>
      <vt:lpstr>PowerPoint Presentation</vt:lpstr>
      <vt:lpstr>Debate between Sheep and Grain - Wikipedia</vt:lpstr>
      <vt:lpstr>List of additional supporting Ancient Texts</vt:lpstr>
      <vt:lpstr>Hymn to Enlil - Wikipedia</vt:lpstr>
      <vt:lpstr>Epic of Gilgamesh  - Wikipedia</vt:lpstr>
      <vt:lpstr> Song of the Hoe </vt:lpstr>
      <vt:lpstr>PowerPoint Presentation</vt:lpstr>
      <vt:lpstr>Kesh temple (temon) hymn - Wikipedia</vt:lpstr>
      <vt:lpstr> Cuneiform tablet with the Atra-Hasis Epic in the British Museum </vt:lpstr>
      <vt:lpstr> Cuneiform tablet with the Atra-Hasis Epic in the British Museum - Wikipedia </vt:lpstr>
      <vt:lpstr> Ezekiel quote - a clue to the location of the Garden of Eden.  </vt:lpstr>
      <vt:lpstr>In the Epic of Gilgamesh, the Cedar Forest was visited by Gilgamesh and Enkidu – Enkidu is said to have killed the giant Hawara, who guarded the Cedars for the Anannage – both spoke to the Keeper of the Gate at the entrance to the Enclosure (Garden of the Gods).  Roman Emperor Hadrian brought in strict laws to protect the Lebanon Cedars.</vt:lpstr>
      <vt:lpstr>Extracts from the Bible</vt:lpstr>
      <vt:lpstr>  Mt Hermon Range – Lebanon Syria Border Mount Hermon was called Senir by the Amorites, Sirion by the Sidonians, Ba'al-Hermon by the Canaanites and also Mount Sion or Siyon in the bible.  </vt:lpstr>
      <vt:lpstr>Panoranic View across the Rachaiya Basin, Southern Lebanon  Taken during our November 2009 visit and Survey of the Site of the Garden of Eden - called Kharsag by the Sumerians Composite Photograph by Karl Guildford – Copyright Skyshot Ltd.</vt:lpstr>
      <vt:lpstr>Extract from The Impact of Radio Carbon Dating on Old World Archaeology: Past Achievements and Future - O Bar-Yosef Peabody Museum, Department of Anthropology, Harvard University, Cambridge, Massachusetts 02138, USA.</vt:lpstr>
      <vt:lpstr>Ten Probable Centers of Origin of Agriculture – POA’s - 2007</vt:lpstr>
      <vt:lpstr>Flow from the Rachaiya Basin (Aiha Plain) to the Hasbani River in red – Headwaters of the Jordan</vt:lpstr>
      <vt:lpstr>Dated Chronological List of Sumerian or Early Aryan Kings to Kassi Dynasty c. 1,200 BC Years of Reign are within brackets – L.A. Waddell</vt:lpstr>
      <vt:lpstr>BA'ALBEK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Garden of Eden Record from the Sumerian Nippur Library Kharsag Tablets  Edmund Marriage  Extract from Learning from History Part 16  Delving deeper into the detailed evidence to add knowledge to my previous presentations. www.goldenageproject.org.uk Copyright – Patrick Foundation</dc:title>
  <dc:creator>Samsung</dc:creator>
  <cp:lastModifiedBy>Samsung</cp:lastModifiedBy>
  <cp:revision>4</cp:revision>
  <dcterms:created xsi:type="dcterms:W3CDTF">2017-08-17T13:47:51Z</dcterms:created>
  <dcterms:modified xsi:type="dcterms:W3CDTF">2017-08-21T14:01:42Z</dcterms:modified>
</cp:coreProperties>
</file>